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14" r:id="rId2"/>
    <p:sldId id="288" r:id="rId3"/>
    <p:sldId id="289" r:id="rId4"/>
    <p:sldId id="290" r:id="rId5"/>
    <p:sldId id="291" r:id="rId6"/>
    <p:sldId id="292" r:id="rId7"/>
    <p:sldId id="293" r:id="rId8"/>
    <p:sldId id="295" r:id="rId9"/>
    <p:sldId id="316" r:id="rId10"/>
    <p:sldId id="297" r:id="rId11"/>
    <p:sldId id="299" r:id="rId12"/>
    <p:sldId id="298" r:id="rId13"/>
    <p:sldId id="304" r:id="rId14"/>
    <p:sldId id="306" r:id="rId15"/>
    <p:sldId id="305" r:id="rId16"/>
    <p:sldId id="301" r:id="rId17"/>
    <p:sldId id="302" r:id="rId18"/>
    <p:sldId id="307" r:id="rId19"/>
    <p:sldId id="311" r:id="rId20"/>
    <p:sldId id="312" r:id="rId21"/>
    <p:sldId id="308" r:id="rId22"/>
    <p:sldId id="315" r:id="rId23"/>
    <p:sldId id="270"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2214B-54EB-484F-8115-144F14EB2609}">
          <p14:sldIdLst>
            <p14:sldId id="314"/>
            <p14:sldId id="288"/>
            <p14:sldId id="289"/>
            <p14:sldId id="290"/>
            <p14:sldId id="291"/>
            <p14:sldId id="292"/>
            <p14:sldId id="293"/>
            <p14:sldId id="295"/>
            <p14:sldId id="316"/>
            <p14:sldId id="297"/>
            <p14:sldId id="299"/>
            <p14:sldId id="298"/>
            <p14:sldId id="304"/>
            <p14:sldId id="306"/>
            <p14:sldId id="305"/>
            <p14:sldId id="301"/>
            <p14:sldId id="302"/>
            <p14:sldId id="307"/>
            <p14:sldId id="311"/>
            <p14:sldId id="312"/>
            <p14:sldId id="308"/>
            <p14:sldId id="315"/>
            <p14:sldId id="270"/>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6026"/>
  </p:normalViewPr>
  <p:slideViewPr>
    <p:cSldViewPr snapToGrid="0">
      <p:cViewPr varScale="1">
        <p:scale>
          <a:sx n="115" d="100"/>
          <a:sy n="115" d="100"/>
        </p:scale>
        <p:origin x="7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F16E1-DCB4-B84F-93E7-E78D6BD07C31}"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774E4-A446-0E4C-ABC8-875F43D1FFAF}" type="slidenum">
              <a:rPr lang="en-US" smtClean="0"/>
              <a:t>‹#›</a:t>
            </a:fld>
            <a:endParaRPr lang="en-US"/>
          </a:p>
        </p:txBody>
      </p:sp>
    </p:spTree>
    <p:extLst>
      <p:ext uri="{BB962C8B-B14F-4D97-AF65-F5344CB8AC3E}">
        <p14:creationId xmlns:p14="http://schemas.microsoft.com/office/powerpoint/2010/main" val="871245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774E4-A446-0E4C-ABC8-875F43D1FFAF}" type="slidenum">
              <a:rPr lang="en-US" smtClean="0"/>
              <a:t>20</a:t>
            </a:fld>
            <a:endParaRPr lang="en-US"/>
          </a:p>
        </p:txBody>
      </p:sp>
    </p:spTree>
    <p:extLst>
      <p:ext uri="{BB962C8B-B14F-4D97-AF65-F5344CB8AC3E}">
        <p14:creationId xmlns:p14="http://schemas.microsoft.com/office/powerpoint/2010/main" val="397265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0659-801E-C1AB-FE5D-C8CF91D64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669A32-B6D8-C1D1-8965-02856CAA2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7EAC4E-46CB-AFC8-EA20-D5D17DED08C3}"/>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08C315D8-38D3-5F8F-74FD-720BF8474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C5DE4-0278-B060-4B0B-48B43EC1F6BB}"/>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11378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0E68-48B6-E11C-9D83-692E284D07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C4C0B-4483-535E-AD8D-D6369F151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960D2-9878-EFBE-FE76-88A389262407}"/>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AB052514-DD17-03FF-4E47-7F7F03F32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A54F8-CCF7-A65A-5736-EF84EEB32483}"/>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932697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DD58F-99F5-2D13-1289-BA0195869F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1F9BCD-83C6-05F4-520F-EED57F8D18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BD2A6-2B77-37ED-4D5D-3C5C6C5F8A75}"/>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6D584B19-C5A9-7A1E-716A-D8FC0B5BBD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BA881-784D-0DDD-29E0-36C02007ADA3}"/>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22564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4AAA-D1DF-82C3-E213-560BADB4A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C983BF-50E8-8BA6-8771-9F24FDA367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B21B3-3842-9A13-BD7C-87C738DCEC01}"/>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B124285E-6F39-541A-51C8-B278CA1F9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2B294-A0B1-B204-FCE4-3F7B0868EEE0}"/>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35743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4843-1115-DE2D-6A90-8E6BEF63E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A271F1-DE0B-0E82-FDC7-D9429460AF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28D2A5-82A9-BEA6-DBD9-47812392166E}"/>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5BA91BF4-1243-5827-0607-DB506F3E8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128C2-C8FC-9A2A-207A-4DF92849B136}"/>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1270648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8650-F961-1D1F-96CE-A6DD4DC09C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C76B9-0159-7061-00CF-EBC4D749C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C2DBA-C337-DE57-9889-59BF48DF0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F7D7AF-8AF7-F26F-F40A-859E9EE51BB2}"/>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6" name="Footer Placeholder 5">
            <a:extLst>
              <a:ext uri="{FF2B5EF4-FFF2-40B4-BE49-F238E27FC236}">
                <a16:creationId xmlns:a16="http://schemas.microsoft.com/office/drawing/2014/main" id="{69414103-4799-210C-AC05-6088C282F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2B57B-5769-2AED-C72F-8F43095E29DC}"/>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5222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39C5-46FD-7CE1-7656-05620E0F39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E806D-5395-A739-CB88-63E0CCDEB2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126EEF-BCCD-6712-FBBE-58AF456BD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50434E-8EBD-D579-5E1E-9F9656BE6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72565-045F-BDB9-DAAD-F2D2A3AE6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9E4E2-55B2-F259-3F41-E863C355E8E1}"/>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8" name="Footer Placeholder 7">
            <a:extLst>
              <a:ext uri="{FF2B5EF4-FFF2-40B4-BE49-F238E27FC236}">
                <a16:creationId xmlns:a16="http://schemas.microsoft.com/office/drawing/2014/main" id="{AF7355E7-CE32-174F-A0AB-6D5B40F06D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84D608-1D65-F98A-3D45-9D59C1159621}"/>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144266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8485-AA1A-EBC0-3396-5441AAEA1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72D4DE-51A6-5D9B-C9C2-612902111E34}"/>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4" name="Footer Placeholder 3">
            <a:extLst>
              <a:ext uri="{FF2B5EF4-FFF2-40B4-BE49-F238E27FC236}">
                <a16:creationId xmlns:a16="http://schemas.microsoft.com/office/drawing/2014/main" id="{AF975BC9-7004-4232-8280-9873D3CCF5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4B91F0-4774-9FC5-0826-23CD740BE0BA}"/>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178582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3208B6-3F35-F8CF-2231-DE3A5ED8D9F2}"/>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3" name="Footer Placeholder 2">
            <a:extLst>
              <a:ext uri="{FF2B5EF4-FFF2-40B4-BE49-F238E27FC236}">
                <a16:creationId xmlns:a16="http://schemas.microsoft.com/office/drawing/2014/main" id="{15A92069-CB1F-8D58-9DFA-4D22FC97A1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61BBE-9F10-C9F7-C872-943E72F1A0AD}"/>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23979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0449-FA22-EC5B-722D-71838332B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20700D-E11F-B23B-99CF-95A71CEA3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CB179-B7C0-08A6-A522-98510CB08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B9BAB-6DAF-9A6D-5D97-4F680B408E4B}"/>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6" name="Footer Placeholder 5">
            <a:extLst>
              <a:ext uri="{FF2B5EF4-FFF2-40B4-BE49-F238E27FC236}">
                <a16:creationId xmlns:a16="http://schemas.microsoft.com/office/drawing/2014/main" id="{9FBD109F-6D85-4051-844C-D8CD8EE23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89DFD-B8A2-8CC9-C27F-9C59C35588F0}"/>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3102832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671D-8217-CD06-CDCE-E36F5C878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CE327D-58DC-15F8-F2E3-F8935F1ED9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A0ACB-2F2E-2A0D-D63A-60E010EA9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02D76-4543-D0B4-F77D-55C126812EFF}"/>
              </a:ext>
            </a:extLst>
          </p:cNvPr>
          <p:cNvSpPr>
            <a:spLocks noGrp="1"/>
          </p:cNvSpPr>
          <p:nvPr>
            <p:ph type="dt" sz="half" idx="10"/>
          </p:nvPr>
        </p:nvSpPr>
        <p:spPr/>
        <p:txBody>
          <a:bodyPr/>
          <a:lstStyle/>
          <a:p>
            <a:fld id="{984A9B3B-6264-A949-A5EC-089EB6751F67}" type="datetimeFigureOut">
              <a:rPr lang="en-US" smtClean="0"/>
              <a:t>5/2/24</a:t>
            </a:fld>
            <a:endParaRPr lang="en-US"/>
          </a:p>
        </p:txBody>
      </p:sp>
      <p:sp>
        <p:nvSpPr>
          <p:cNvPr id="6" name="Footer Placeholder 5">
            <a:extLst>
              <a:ext uri="{FF2B5EF4-FFF2-40B4-BE49-F238E27FC236}">
                <a16:creationId xmlns:a16="http://schemas.microsoft.com/office/drawing/2014/main" id="{91161BC4-060A-4C48-D8EE-8A4E68C91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16326-5407-8CBC-B893-BA5537CD56E5}"/>
              </a:ext>
            </a:extLst>
          </p:cNvPr>
          <p:cNvSpPr>
            <a:spLocks noGrp="1"/>
          </p:cNvSpPr>
          <p:nvPr>
            <p:ph type="sldNum" sz="quarter" idx="12"/>
          </p:nvPr>
        </p:nvSpPr>
        <p:spPr/>
        <p:txBody>
          <a:bodyPr/>
          <a:lstStyle/>
          <a:p>
            <a:fld id="{8F18EB9E-D544-3240-AC99-0511A9517658}" type="slidenum">
              <a:rPr lang="en-US" smtClean="0"/>
              <a:t>‹#›</a:t>
            </a:fld>
            <a:endParaRPr lang="en-US"/>
          </a:p>
        </p:txBody>
      </p:sp>
    </p:spTree>
    <p:extLst>
      <p:ext uri="{BB962C8B-B14F-4D97-AF65-F5344CB8AC3E}">
        <p14:creationId xmlns:p14="http://schemas.microsoft.com/office/powerpoint/2010/main" val="100318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19C03-2691-91C3-DC6B-8BDD5DA5E3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92E6E0-5458-7A02-9C8B-802BD73C1D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EB2C7-504D-CF62-6951-8AC47FB427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4A9B3B-6264-A949-A5EC-089EB6751F67}" type="datetimeFigureOut">
              <a:rPr lang="en-US" smtClean="0"/>
              <a:t>5/2/24</a:t>
            </a:fld>
            <a:endParaRPr lang="en-US"/>
          </a:p>
        </p:txBody>
      </p:sp>
      <p:sp>
        <p:nvSpPr>
          <p:cNvPr id="5" name="Footer Placeholder 4">
            <a:extLst>
              <a:ext uri="{FF2B5EF4-FFF2-40B4-BE49-F238E27FC236}">
                <a16:creationId xmlns:a16="http://schemas.microsoft.com/office/drawing/2014/main" id="{589DC61E-90AB-3E22-BF9B-73869A369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190044D-FBE3-E393-3FAF-319544B81C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18EB9E-D544-3240-AC99-0511A9517658}" type="slidenum">
              <a:rPr lang="en-US" smtClean="0"/>
              <a:t>‹#›</a:t>
            </a:fld>
            <a:endParaRPr lang="en-US"/>
          </a:p>
        </p:txBody>
      </p:sp>
    </p:spTree>
    <p:extLst>
      <p:ext uri="{BB962C8B-B14F-4D97-AF65-F5344CB8AC3E}">
        <p14:creationId xmlns:p14="http://schemas.microsoft.com/office/powerpoint/2010/main" val="44402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What is Big Data? | Bernard Marr">
            <a:extLst>
              <a:ext uri="{FF2B5EF4-FFF2-40B4-BE49-F238E27FC236}">
                <a16:creationId xmlns:a16="http://schemas.microsoft.com/office/drawing/2014/main" id="{4B062847-2A16-31C5-DB9B-DF15B5B0C4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8B2113-AD1F-D4E7-5F5C-EE442D77CC46}"/>
              </a:ext>
            </a:extLst>
          </p:cNvPr>
          <p:cNvSpPr>
            <a:spLocks noGrp="1"/>
          </p:cNvSpPr>
          <p:nvPr>
            <p:ph type="title"/>
          </p:nvPr>
        </p:nvSpPr>
        <p:spPr>
          <a:xfrm>
            <a:off x="838200" y="365125"/>
            <a:ext cx="3822189" cy="1899912"/>
          </a:xfrm>
        </p:spPr>
        <p:txBody>
          <a:bodyPr>
            <a:normAutofit/>
          </a:bodyPr>
          <a:lstStyle/>
          <a:p>
            <a:r>
              <a:rPr lang="en-US" sz="3100" b="1" kern="1200">
                <a:latin typeface="+mj-lt"/>
                <a:ea typeface="+mj-ea"/>
                <a:cs typeface="+mj-cs"/>
              </a:rPr>
              <a:t>Financial Investment Analysis and Visualization using PySpark and Hive </a:t>
            </a:r>
            <a:endParaRPr lang="en-US" sz="3100" dirty="0"/>
          </a:p>
        </p:txBody>
      </p:sp>
      <p:sp>
        <p:nvSpPr>
          <p:cNvPr id="3" name="Content Placeholder 2">
            <a:extLst>
              <a:ext uri="{FF2B5EF4-FFF2-40B4-BE49-F238E27FC236}">
                <a16:creationId xmlns:a16="http://schemas.microsoft.com/office/drawing/2014/main" id="{3E8F2735-D24D-5384-318F-7EE984875584}"/>
              </a:ext>
            </a:extLst>
          </p:cNvPr>
          <p:cNvSpPr>
            <a:spLocks noGrp="1"/>
          </p:cNvSpPr>
          <p:nvPr>
            <p:ph idx="1"/>
          </p:nvPr>
        </p:nvSpPr>
        <p:spPr>
          <a:xfrm>
            <a:off x="838200" y="2434201"/>
            <a:ext cx="3822189" cy="3742762"/>
          </a:xfrm>
        </p:spPr>
        <p:txBody>
          <a:bodyPr>
            <a:normAutofit/>
          </a:bodyPr>
          <a:lstStyle/>
          <a:p>
            <a:pPr marL="0" indent="0">
              <a:buNone/>
            </a:pPr>
            <a:r>
              <a:rPr lang="en-US" sz="2000" b="1" dirty="0">
                <a:effectLst/>
              </a:rPr>
              <a:t>Big Data and Data Science – Group 19</a:t>
            </a:r>
          </a:p>
          <a:p>
            <a:pPr marL="0" indent="0">
              <a:buNone/>
            </a:pPr>
            <a:endParaRPr lang="en-US" sz="2000" dirty="0"/>
          </a:p>
          <a:p>
            <a:pPr marL="0" indent="0">
              <a:buNone/>
            </a:pPr>
            <a:r>
              <a:rPr lang="en-US" sz="2000" dirty="0"/>
              <a:t>Ajay </a:t>
            </a:r>
            <a:r>
              <a:rPr lang="en-US" sz="2000"/>
              <a:t>Kumar Akula </a:t>
            </a:r>
            <a:r>
              <a:rPr lang="en-US" sz="2000" dirty="0"/>
              <a:t>- 11738662</a:t>
            </a:r>
          </a:p>
          <a:p>
            <a:pPr marL="0" indent="0">
              <a:buNone/>
            </a:pPr>
            <a:r>
              <a:rPr lang="en-US" sz="2000"/>
              <a:t>Rasesh Ravula </a:t>
            </a:r>
            <a:r>
              <a:rPr lang="en-US" sz="2000" dirty="0"/>
              <a:t>- 11647434</a:t>
            </a:r>
          </a:p>
          <a:p>
            <a:pPr marL="0" indent="0">
              <a:buNone/>
            </a:pPr>
            <a:r>
              <a:rPr lang="en-US" sz="2000"/>
              <a:t>Yuva </a:t>
            </a:r>
            <a:r>
              <a:rPr lang="en-US" sz="2000" dirty="0"/>
              <a:t>Raj Jami - 11690083</a:t>
            </a:r>
          </a:p>
          <a:p>
            <a:pPr marL="0" indent="0">
              <a:buNone/>
            </a:pPr>
            <a:r>
              <a:rPr lang="en-US" sz="2000"/>
              <a:t>Jishna Sathvik Vucha </a:t>
            </a:r>
            <a:r>
              <a:rPr lang="en-US" sz="2000" dirty="0"/>
              <a:t>- 11658820</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348641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9F9BA8-2276-FA18-BF8E-1FA77CC38B5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 Preprocessing</a:t>
            </a:r>
          </a:p>
        </p:txBody>
      </p:sp>
      <p:sp>
        <p:nvSpPr>
          <p:cNvPr id="3" name="Content Placeholder 2">
            <a:extLst>
              <a:ext uri="{FF2B5EF4-FFF2-40B4-BE49-F238E27FC236}">
                <a16:creationId xmlns:a16="http://schemas.microsoft.com/office/drawing/2014/main" id="{8987FB03-AB17-43BB-8828-E5FBFFB25814}"/>
              </a:ext>
            </a:extLst>
          </p:cNvPr>
          <p:cNvSpPr>
            <a:spLocks/>
          </p:cNvSpPr>
          <p:nvPr/>
        </p:nvSpPr>
        <p:spPr>
          <a:xfrm>
            <a:off x="629535" y="1872144"/>
            <a:ext cx="4482389" cy="392086"/>
          </a:xfrm>
          <a:prstGeom prst="rect">
            <a:avLst/>
          </a:prstGeom>
        </p:spPr>
        <p:txBody>
          <a:bodyPr/>
          <a:lstStyle/>
          <a:p>
            <a:pPr algn="ctr" defTabSz="704088">
              <a:spcAft>
                <a:spcPts val="600"/>
              </a:spcAft>
            </a:pPr>
            <a:r>
              <a:rPr lang="en-US" sz="2000" b="1" kern="1200" dirty="0">
                <a:solidFill>
                  <a:schemeClr val="tx1"/>
                </a:solidFill>
                <a:latin typeface="+mn-lt"/>
                <a:ea typeface="+mn-ea"/>
                <a:cs typeface="+mn-cs"/>
              </a:rPr>
              <a:t>Creating a table only with the necessary columns in Hive</a:t>
            </a:r>
          </a:p>
          <a:p>
            <a:pPr algn="ctr">
              <a:spcAft>
                <a:spcPts val="600"/>
              </a:spcAft>
            </a:pPr>
            <a:endParaRPr lang="en-US" sz="3200" b="1" dirty="0"/>
          </a:p>
        </p:txBody>
      </p:sp>
      <p:sp>
        <p:nvSpPr>
          <p:cNvPr id="7" name="Content Placeholder 2">
            <a:extLst>
              <a:ext uri="{FF2B5EF4-FFF2-40B4-BE49-F238E27FC236}">
                <a16:creationId xmlns:a16="http://schemas.microsoft.com/office/drawing/2014/main" id="{F553F337-FC96-CAF2-53E4-C666EBD9460D}"/>
              </a:ext>
            </a:extLst>
          </p:cNvPr>
          <p:cNvSpPr txBox="1">
            <a:spLocks/>
          </p:cNvSpPr>
          <p:nvPr/>
        </p:nvSpPr>
        <p:spPr>
          <a:xfrm>
            <a:off x="6274859" y="1924820"/>
            <a:ext cx="4482389" cy="71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04088">
              <a:spcBef>
                <a:spcPts val="770"/>
              </a:spcBef>
              <a:buNone/>
            </a:pPr>
            <a:r>
              <a:rPr lang="en-US" sz="2000" b="1" kern="1200" dirty="0">
                <a:solidFill>
                  <a:schemeClr val="tx1"/>
                </a:solidFill>
                <a:latin typeface="+mn-lt"/>
                <a:ea typeface="+mn-ea"/>
                <a:cs typeface="+mn-cs"/>
              </a:rPr>
              <a:t>Storing the data in S3</a:t>
            </a:r>
          </a:p>
          <a:p>
            <a:pPr marL="0" indent="0" algn="ctr">
              <a:buNone/>
            </a:pPr>
            <a:endParaRPr lang="en-US" sz="2000" b="1" dirty="0"/>
          </a:p>
        </p:txBody>
      </p:sp>
      <p:pic>
        <p:nvPicPr>
          <p:cNvPr id="5" name="Picture 4" descr="A computer screen with white text&#10;&#10;Description automatically generated">
            <a:extLst>
              <a:ext uri="{FF2B5EF4-FFF2-40B4-BE49-F238E27FC236}">
                <a16:creationId xmlns:a16="http://schemas.microsoft.com/office/drawing/2014/main" id="{10E888B2-E8E5-448C-CD6C-028D180CAF95}"/>
              </a:ext>
            </a:extLst>
          </p:cNvPr>
          <p:cNvPicPr>
            <a:picLocks noChangeAspect="1"/>
          </p:cNvPicPr>
          <p:nvPr/>
        </p:nvPicPr>
        <p:blipFill>
          <a:blip r:embed="rId2"/>
          <a:stretch>
            <a:fillRect/>
          </a:stretch>
        </p:blipFill>
        <p:spPr>
          <a:xfrm>
            <a:off x="331259" y="2743200"/>
            <a:ext cx="5089827" cy="348342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424EE89-1A56-F779-8FAD-2EB4D66D353D}"/>
              </a:ext>
            </a:extLst>
          </p:cNvPr>
          <p:cNvPicPr>
            <a:picLocks noChangeAspect="1"/>
          </p:cNvPicPr>
          <p:nvPr/>
        </p:nvPicPr>
        <p:blipFill>
          <a:blip r:embed="rId3"/>
          <a:stretch>
            <a:fillRect/>
          </a:stretch>
        </p:blipFill>
        <p:spPr>
          <a:xfrm>
            <a:off x="5638800" y="3146016"/>
            <a:ext cx="5943600" cy="2677795"/>
          </a:xfrm>
          <a:prstGeom prst="rect">
            <a:avLst/>
          </a:prstGeom>
        </p:spPr>
      </p:pic>
    </p:spTree>
    <p:extLst>
      <p:ext uri="{BB962C8B-B14F-4D97-AF65-F5344CB8AC3E}">
        <p14:creationId xmlns:p14="http://schemas.microsoft.com/office/powerpoint/2010/main" val="2349656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9" name="Rectangle 41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1" name="Freeform: Shape 41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62E6AF-070C-D576-C105-276F1A9A35E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Data Distribution</a:t>
            </a:r>
          </a:p>
        </p:txBody>
      </p:sp>
      <p:pic>
        <p:nvPicPr>
          <p:cNvPr id="1026" name="Picture 2">
            <a:extLst>
              <a:ext uri="{FF2B5EF4-FFF2-40B4-BE49-F238E27FC236}">
                <a16:creationId xmlns:a16="http://schemas.microsoft.com/office/drawing/2014/main" id="{393499D9-D029-B5B0-B47F-1FDB22B287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53739" y="2354239"/>
            <a:ext cx="7484522" cy="39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458FFE-7618-0063-900D-95CFA4233CD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Data Distribution:</a:t>
            </a:r>
          </a:p>
        </p:txBody>
      </p:sp>
      <p:pic>
        <p:nvPicPr>
          <p:cNvPr id="2050" name="Picture 2">
            <a:extLst>
              <a:ext uri="{FF2B5EF4-FFF2-40B4-BE49-F238E27FC236}">
                <a16:creationId xmlns:a16="http://schemas.microsoft.com/office/drawing/2014/main" id="{A77786B6-F025-50F8-D57F-18D57829A1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4722" y="2354239"/>
            <a:ext cx="8182556" cy="39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6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D036A6-60CB-6ABB-C966-6F713F4CD702}"/>
              </a:ext>
            </a:extLst>
          </p:cNvPr>
          <p:cNvSpPr>
            <a:spLocks noGrp="1"/>
          </p:cNvSpPr>
          <p:nvPr>
            <p:ph type="title"/>
          </p:nvPr>
        </p:nvSpPr>
        <p:spPr>
          <a:xfrm>
            <a:off x="838200" y="609600"/>
            <a:ext cx="3739341" cy="1330839"/>
          </a:xfrm>
        </p:spPr>
        <p:txBody>
          <a:bodyPr>
            <a:normAutofit/>
          </a:bodyPr>
          <a:lstStyle/>
          <a:p>
            <a:r>
              <a:rPr lang="en-US" sz="4100"/>
              <a:t>Implementation</a:t>
            </a:r>
          </a:p>
        </p:txBody>
      </p:sp>
      <p:sp>
        <p:nvSpPr>
          <p:cNvPr id="3" name="Content Placeholder 2">
            <a:extLst>
              <a:ext uri="{FF2B5EF4-FFF2-40B4-BE49-F238E27FC236}">
                <a16:creationId xmlns:a16="http://schemas.microsoft.com/office/drawing/2014/main" id="{DB4714E5-437F-D63A-D86C-C4347BAAA3B6}"/>
              </a:ext>
            </a:extLst>
          </p:cNvPr>
          <p:cNvSpPr>
            <a:spLocks noGrp="1"/>
          </p:cNvSpPr>
          <p:nvPr>
            <p:ph idx="1"/>
          </p:nvPr>
        </p:nvSpPr>
        <p:spPr>
          <a:xfrm>
            <a:off x="862366" y="2194102"/>
            <a:ext cx="3427001" cy="3908586"/>
          </a:xfrm>
        </p:spPr>
        <p:txBody>
          <a:bodyPr>
            <a:normAutofit/>
          </a:bodyPr>
          <a:lstStyle/>
          <a:p>
            <a:r>
              <a:rPr lang="en-US" sz="2000"/>
              <a:t>Loading the data into S3 storage in the input folder</a:t>
            </a:r>
          </a:p>
          <a:p>
            <a:endParaRPr lang="en-US" sz="2000"/>
          </a:p>
        </p:txBody>
      </p:sp>
      <p:pic>
        <p:nvPicPr>
          <p:cNvPr id="6" name="Picture 5">
            <a:extLst>
              <a:ext uri="{FF2B5EF4-FFF2-40B4-BE49-F238E27FC236}">
                <a16:creationId xmlns:a16="http://schemas.microsoft.com/office/drawing/2014/main" id="{DB5D2905-46FA-9473-D910-638B40E73F11}"/>
              </a:ext>
            </a:extLst>
          </p:cNvPr>
          <p:cNvPicPr>
            <a:picLocks noChangeAspect="1"/>
          </p:cNvPicPr>
          <p:nvPr/>
        </p:nvPicPr>
        <p:blipFill>
          <a:blip r:embed="rId2"/>
          <a:stretch>
            <a:fillRect/>
          </a:stretch>
        </p:blipFill>
        <p:spPr>
          <a:xfrm>
            <a:off x="5445457" y="2086740"/>
            <a:ext cx="6155141" cy="2708261"/>
          </a:xfrm>
          <a:prstGeom prst="rect">
            <a:avLst/>
          </a:prstGeom>
        </p:spPr>
      </p:pic>
    </p:spTree>
    <p:extLst>
      <p:ext uri="{BB962C8B-B14F-4D97-AF65-F5344CB8AC3E}">
        <p14:creationId xmlns:p14="http://schemas.microsoft.com/office/powerpoint/2010/main" val="273863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4A0444CE-66FB-6113-1C6A-900D482268F1}"/>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Implementation</a:t>
            </a:r>
          </a:p>
        </p:txBody>
      </p:sp>
      <p:sp>
        <p:nvSpPr>
          <p:cNvPr id="3" name="Content Placeholder 2">
            <a:extLst>
              <a:ext uri="{FF2B5EF4-FFF2-40B4-BE49-F238E27FC236}">
                <a16:creationId xmlns:a16="http://schemas.microsoft.com/office/drawing/2014/main" id="{FC605557-2EA5-EABE-FABA-D7B88C0F098C}"/>
              </a:ext>
            </a:extLst>
          </p:cNvPr>
          <p:cNvSpPr>
            <a:spLocks noGrp="1"/>
          </p:cNvSpPr>
          <p:nvPr>
            <p:ph idx="1"/>
          </p:nvPr>
        </p:nvSpPr>
        <p:spPr>
          <a:xfrm>
            <a:off x="497973" y="1133262"/>
            <a:ext cx="5598027" cy="393377"/>
          </a:xfrm>
        </p:spPr>
        <p:txBody>
          <a:bodyPr vert="horz" lIns="91440" tIns="45720" rIns="91440" bIns="45720" rtlCol="0">
            <a:normAutofit/>
          </a:bodyPr>
          <a:lstStyle/>
          <a:p>
            <a:pPr marL="0" indent="0">
              <a:buNone/>
            </a:pPr>
            <a:r>
              <a:rPr lang="en-US" sz="1000" b="1" dirty="0"/>
              <a:t>Cluster Creation and connecting with Hive:</a:t>
            </a:r>
            <a:br>
              <a:rPr lang="en-US" sz="1000" b="1" dirty="0"/>
            </a:br>
            <a:endParaRPr lang="en-US" sz="1000" b="1" dirty="0"/>
          </a:p>
        </p:txBody>
      </p:sp>
      <p:pic>
        <p:nvPicPr>
          <p:cNvPr id="7" name="Picture 6" descr="A screenshot of a computer&#10;&#10;Description automatically generated">
            <a:extLst>
              <a:ext uri="{FF2B5EF4-FFF2-40B4-BE49-F238E27FC236}">
                <a16:creationId xmlns:a16="http://schemas.microsoft.com/office/drawing/2014/main" id="{6B648EE9-7FF8-0938-9D1D-D13087D60D0C}"/>
              </a:ext>
            </a:extLst>
          </p:cNvPr>
          <p:cNvPicPr>
            <a:picLocks noChangeAspect="1"/>
          </p:cNvPicPr>
          <p:nvPr/>
        </p:nvPicPr>
        <p:blipFill>
          <a:blip r:embed="rId2"/>
          <a:stretch>
            <a:fillRect/>
          </a:stretch>
        </p:blipFill>
        <p:spPr>
          <a:xfrm>
            <a:off x="1524000" y="2831985"/>
            <a:ext cx="4483510" cy="2376260"/>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50D28003-C41C-80A8-7D33-AF047A15130D}"/>
              </a:ext>
            </a:extLst>
          </p:cNvPr>
          <p:cNvPicPr>
            <a:picLocks noChangeAspect="1"/>
          </p:cNvPicPr>
          <p:nvPr/>
        </p:nvPicPr>
        <p:blipFill>
          <a:blip r:embed="rId3"/>
          <a:stretch>
            <a:fillRect/>
          </a:stretch>
        </p:blipFill>
        <p:spPr>
          <a:xfrm>
            <a:off x="6204156" y="3252314"/>
            <a:ext cx="4483510" cy="1535601"/>
          </a:xfrm>
          <a:prstGeom prst="rect">
            <a:avLst/>
          </a:prstGeom>
        </p:spPr>
      </p:pic>
      <p:sp>
        <p:nvSpPr>
          <p:cNvPr id="28" name="Freeform: Shape 27">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8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C2656-FE9A-8D80-2317-F39B575307B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Preprocessed data</a:t>
            </a:r>
          </a:p>
        </p:txBody>
      </p:sp>
      <p:pic>
        <p:nvPicPr>
          <p:cNvPr id="7" name="Content Placeholder 6">
            <a:extLst>
              <a:ext uri="{FF2B5EF4-FFF2-40B4-BE49-F238E27FC236}">
                <a16:creationId xmlns:a16="http://schemas.microsoft.com/office/drawing/2014/main" id="{C1FF3F75-CEA2-512F-61F8-72DDBF66343B}"/>
              </a:ext>
            </a:extLst>
          </p:cNvPr>
          <p:cNvPicPr>
            <a:picLocks noGrp="1" noChangeAspect="1"/>
          </p:cNvPicPr>
          <p:nvPr>
            <p:ph idx="1"/>
          </p:nvPr>
        </p:nvPicPr>
        <p:blipFill>
          <a:blip r:embed="rId2"/>
          <a:stretch>
            <a:fillRect/>
          </a:stretch>
        </p:blipFill>
        <p:spPr>
          <a:xfrm>
            <a:off x="6325916" y="578738"/>
            <a:ext cx="4848319" cy="5670549"/>
          </a:xfrm>
          <a:prstGeom prst="rect">
            <a:avLst/>
          </a:prstGeom>
        </p:spPr>
      </p:pic>
    </p:spTree>
    <p:extLst>
      <p:ext uri="{BB962C8B-B14F-4D97-AF65-F5344CB8AC3E}">
        <p14:creationId xmlns:p14="http://schemas.microsoft.com/office/powerpoint/2010/main" val="181321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5C511E-EE0E-DF36-86C7-5D0352A0A23B}"/>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Spark Integration</a:t>
            </a:r>
          </a:p>
        </p:txBody>
      </p:sp>
      <p:sp>
        <p:nvSpPr>
          <p:cNvPr id="9" name="TextBox 8">
            <a:extLst>
              <a:ext uri="{FF2B5EF4-FFF2-40B4-BE49-F238E27FC236}">
                <a16:creationId xmlns:a16="http://schemas.microsoft.com/office/drawing/2014/main" id="{E0F9F77F-97C0-A3E5-9F54-3EFBC5023166}"/>
              </a:ext>
            </a:extLst>
          </p:cNvPr>
          <p:cNvSpPr txBox="1"/>
          <p:nvPr/>
        </p:nvSpPr>
        <p:spPr>
          <a:xfrm>
            <a:off x="1882588" y="1311818"/>
            <a:ext cx="8426823" cy="397567"/>
          </a:xfrm>
          <a:prstGeom prst="rect">
            <a:avLst/>
          </a:prstGeom>
        </p:spPr>
        <p:txBody>
          <a:bodyPr vert="horz" lIns="91440" tIns="45720" rIns="91440" bIns="45720" rtlCol="0">
            <a:normAutofit/>
          </a:bodyPr>
          <a:lstStyle/>
          <a:p>
            <a:pPr algn="ctr">
              <a:lnSpc>
                <a:spcPct val="90000"/>
              </a:lnSpc>
              <a:spcBef>
                <a:spcPts val="1000"/>
              </a:spcBef>
            </a:pPr>
            <a:r>
              <a:rPr lang="en-US" sz="1600" b="1" kern="1200">
                <a:solidFill>
                  <a:schemeClr val="tx1"/>
                </a:solidFill>
                <a:latin typeface="+mn-lt"/>
                <a:ea typeface="+mn-ea"/>
                <a:cs typeface="+mn-cs"/>
              </a:rPr>
              <a:t>creating a spark session</a:t>
            </a:r>
          </a:p>
        </p:txBody>
      </p:sp>
      <p:pic>
        <p:nvPicPr>
          <p:cNvPr id="7" name="Content Placeholder 6">
            <a:extLst>
              <a:ext uri="{FF2B5EF4-FFF2-40B4-BE49-F238E27FC236}">
                <a16:creationId xmlns:a16="http://schemas.microsoft.com/office/drawing/2014/main" id="{EC66D29B-09AA-BF53-6928-C31F048F980C}"/>
              </a:ext>
            </a:extLst>
          </p:cNvPr>
          <p:cNvPicPr>
            <a:picLocks noGrp="1" noChangeAspect="1"/>
          </p:cNvPicPr>
          <p:nvPr>
            <p:ph idx="1"/>
          </p:nvPr>
        </p:nvPicPr>
        <p:blipFill>
          <a:blip r:embed="rId2"/>
          <a:stretch>
            <a:fillRect/>
          </a:stretch>
        </p:blipFill>
        <p:spPr>
          <a:xfrm>
            <a:off x="3905624" y="2354239"/>
            <a:ext cx="4380752" cy="3948085"/>
          </a:xfrm>
          <a:prstGeom prst="rect">
            <a:avLst/>
          </a:prstGeom>
        </p:spPr>
      </p:pic>
    </p:spTree>
    <p:extLst>
      <p:ext uri="{BB962C8B-B14F-4D97-AF65-F5344CB8AC3E}">
        <p14:creationId xmlns:p14="http://schemas.microsoft.com/office/powerpoint/2010/main" val="14384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0322E6-2F31-A7D3-027B-970E1FDAF2B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Dataset representation</a:t>
            </a:r>
          </a:p>
        </p:txBody>
      </p:sp>
      <p:pic>
        <p:nvPicPr>
          <p:cNvPr id="11" name="Content Placeholder 10">
            <a:extLst>
              <a:ext uri="{FF2B5EF4-FFF2-40B4-BE49-F238E27FC236}">
                <a16:creationId xmlns:a16="http://schemas.microsoft.com/office/drawing/2014/main" id="{6DBFEE7D-CC58-2A0F-4A7B-A7AF0D437EBF}"/>
              </a:ext>
            </a:extLst>
          </p:cNvPr>
          <p:cNvPicPr>
            <a:picLocks noGrp="1" noChangeAspect="1"/>
          </p:cNvPicPr>
          <p:nvPr>
            <p:ph idx="1"/>
          </p:nvPr>
        </p:nvPicPr>
        <p:blipFill>
          <a:blip r:embed="rId2"/>
          <a:stretch>
            <a:fillRect/>
          </a:stretch>
        </p:blipFill>
        <p:spPr>
          <a:xfrm>
            <a:off x="723900" y="2448047"/>
            <a:ext cx="10744200" cy="3760469"/>
          </a:xfrm>
          <a:prstGeom prst="rect">
            <a:avLst/>
          </a:prstGeom>
        </p:spPr>
      </p:pic>
    </p:spTree>
    <p:extLst>
      <p:ext uri="{BB962C8B-B14F-4D97-AF65-F5344CB8AC3E}">
        <p14:creationId xmlns:p14="http://schemas.microsoft.com/office/powerpoint/2010/main" val="215455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511E8-4E9B-2380-FAC6-4FBD1ACE304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Algorithms</a:t>
            </a: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41164C3-00ED-13A4-2B6C-B9801AA520F6}"/>
              </a:ext>
            </a:extLst>
          </p:cNvPr>
          <p:cNvPicPr>
            <a:picLocks noChangeAspect="1"/>
          </p:cNvPicPr>
          <p:nvPr/>
        </p:nvPicPr>
        <p:blipFill>
          <a:blip r:embed="rId2"/>
          <a:stretch>
            <a:fillRect/>
          </a:stretch>
        </p:blipFill>
        <p:spPr>
          <a:xfrm>
            <a:off x="320040" y="2676967"/>
            <a:ext cx="5614416" cy="3537081"/>
          </a:xfrm>
          <a:prstGeom prst="rect">
            <a:avLst/>
          </a:prstGeom>
        </p:spPr>
      </p:pic>
      <p:pic>
        <p:nvPicPr>
          <p:cNvPr id="10" name="Content Placeholder 9">
            <a:extLst>
              <a:ext uri="{FF2B5EF4-FFF2-40B4-BE49-F238E27FC236}">
                <a16:creationId xmlns:a16="http://schemas.microsoft.com/office/drawing/2014/main" id="{CC9C3AFD-A1E4-59AE-5F5F-EEA7E17B642B}"/>
              </a:ext>
            </a:extLst>
          </p:cNvPr>
          <p:cNvPicPr>
            <a:picLocks noGrp="1" noChangeAspect="1"/>
          </p:cNvPicPr>
          <p:nvPr>
            <p:ph idx="1"/>
          </p:nvPr>
        </p:nvPicPr>
        <p:blipFill>
          <a:blip r:embed="rId3"/>
          <a:stretch>
            <a:fillRect/>
          </a:stretch>
        </p:blipFill>
        <p:spPr>
          <a:xfrm>
            <a:off x="6254496" y="3238408"/>
            <a:ext cx="5614416" cy="2414199"/>
          </a:xfrm>
          <a:prstGeom prst="rect">
            <a:avLst/>
          </a:prstGeom>
        </p:spPr>
      </p:pic>
    </p:spTree>
    <p:extLst>
      <p:ext uri="{BB962C8B-B14F-4D97-AF65-F5344CB8AC3E}">
        <p14:creationId xmlns:p14="http://schemas.microsoft.com/office/powerpoint/2010/main" val="3635475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8543E-315D-5F2B-DEF8-66E20B5AC0A1}"/>
              </a:ext>
            </a:extLst>
          </p:cNvPr>
          <p:cNvSpPr>
            <a:spLocks noGrp="1"/>
          </p:cNvSpPr>
          <p:nvPr>
            <p:ph type="title"/>
          </p:nvPr>
        </p:nvSpPr>
        <p:spPr>
          <a:xfrm>
            <a:off x="1171074" y="1396686"/>
            <a:ext cx="3240506" cy="4064628"/>
          </a:xfrm>
        </p:spPr>
        <p:txBody>
          <a:bodyPr>
            <a:normAutofit/>
          </a:bodyPr>
          <a:lstStyle/>
          <a:p>
            <a:r>
              <a:rPr lang="en-US" b="1">
                <a:solidFill>
                  <a:srgbClr val="FFFFFF"/>
                </a:solidFill>
              </a:rPr>
              <a:t>Integration</a:t>
            </a:r>
          </a:p>
        </p:txBody>
      </p:sp>
      <p:sp>
        <p:nvSpPr>
          <p:cNvPr id="20" name="Arc 1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78C7E4-0E2F-473E-81E3-79553F1CF4ED}"/>
              </a:ext>
            </a:extLst>
          </p:cNvPr>
          <p:cNvSpPr>
            <a:spLocks noGrp="1"/>
          </p:cNvSpPr>
          <p:nvPr>
            <p:ph idx="1"/>
          </p:nvPr>
        </p:nvSpPr>
        <p:spPr>
          <a:xfrm>
            <a:off x="5370153" y="1526033"/>
            <a:ext cx="5536397" cy="3935281"/>
          </a:xfrm>
        </p:spPr>
        <p:txBody>
          <a:bodyPr>
            <a:normAutofit/>
          </a:bodyPr>
          <a:lstStyle/>
          <a:p>
            <a:endParaRPr lang="en-US" sz="1800" dirty="0"/>
          </a:p>
          <a:p>
            <a:pPr marL="0" indent="0">
              <a:buNone/>
            </a:pPr>
            <a:r>
              <a:rPr lang="en-US" sz="1800" dirty="0"/>
              <a:t>The project's large financial investment analysis suites are managed by </a:t>
            </a:r>
            <a:r>
              <a:rPr lang="en-US" sz="1800" dirty="0" err="1"/>
              <a:t>PySpark</a:t>
            </a:r>
            <a:r>
              <a:rPr lang="en-US" sz="1800" dirty="0"/>
              <a:t> and Hive. Remote data processing is possible with </a:t>
            </a:r>
            <a:r>
              <a:rPr lang="en-US" sz="1800" dirty="0" err="1"/>
              <a:t>PySpark</a:t>
            </a:r>
            <a:r>
              <a:rPr lang="en-US" sz="1800" dirty="0"/>
              <a:t>, which speeds up the processing of large amounts of data and makes it easier to perform tasks such as feature engineering, data cleaning, and model training across remote clusters. Due to its SQL-like search capabilities, Hive is frequently used to store and manage structured data on HDFS (Hadoop Distributed File System). The integration makes it possible to create predictive models, informative visualizations and detailed research. Last but not least, this helps investors make more effective decisions. This method offers an excellent example.</a:t>
            </a:r>
          </a:p>
        </p:txBody>
      </p:sp>
    </p:spTree>
    <p:extLst>
      <p:ext uri="{BB962C8B-B14F-4D97-AF65-F5344CB8AC3E}">
        <p14:creationId xmlns:p14="http://schemas.microsoft.com/office/powerpoint/2010/main" val="34973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DF233-23C7-AF27-B83E-6E58B64C20B5}"/>
              </a:ext>
            </a:extLst>
          </p:cNvPr>
          <p:cNvSpPr>
            <a:spLocks noGrp="1"/>
          </p:cNvSpPr>
          <p:nvPr>
            <p:ph type="title"/>
          </p:nvPr>
        </p:nvSpPr>
        <p:spPr>
          <a:xfrm>
            <a:off x="4572001" y="601744"/>
            <a:ext cx="6781800" cy="1338696"/>
          </a:xfrm>
        </p:spPr>
        <p:txBody>
          <a:bodyPr>
            <a:normAutofit/>
          </a:bodyPr>
          <a:lstStyle/>
          <a:p>
            <a:r>
              <a:rPr lang="en-US"/>
              <a:t>Introduction</a:t>
            </a:r>
          </a:p>
        </p:txBody>
      </p:sp>
      <p:pic>
        <p:nvPicPr>
          <p:cNvPr id="13" name="Picture 12" descr="Calculator, pen, compass, money and a paper with graphs printed on it">
            <a:extLst>
              <a:ext uri="{FF2B5EF4-FFF2-40B4-BE49-F238E27FC236}">
                <a16:creationId xmlns:a16="http://schemas.microsoft.com/office/drawing/2014/main" id="{DE19B479-54DC-F5F8-5C06-C5D5160FBAE6}"/>
              </a:ext>
            </a:extLst>
          </p:cNvPr>
          <p:cNvPicPr>
            <a:picLocks noChangeAspect="1"/>
          </p:cNvPicPr>
          <p:nvPr/>
        </p:nvPicPr>
        <p:blipFill rotWithShape="1">
          <a:blip r:embed="rId2"/>
          <a:srcRect l="35618" r="31395"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22441E21-1B0B-58FD-7CFB-B37F7E1F6226}"/>
              </a:ext>
            </a:extLst>
          </p:cNvPr>
          <p:cNvSpPr>
            <a:spLocks noGrp="1"/>
          </p:cNvSpPr>
          <p:nvPr>
            <p:ph idx="1"/>
          </p:nvPr>
        </p:nvSpPr>
        <p:spPr>
          <a:xfrm>
            <a:off x="4572001" y="2201958"/>
            <a:ext cx="6781800" cy="3900730"/>
          </a:xfrm>
        </p:spPr>
        <p:txBody>
          <a:bodyPr anchor="t">
            <a:normAutofit/>
          </a:bodyPr>
          <a:lstStyle/>
          <a:p>
            <a:pPr marL="0" indent="0">
              <a:buNone/>
            </a:pPr>
            <a:r>
              <a:rPr lang="en-US" sz="2000" b="1" dirty="0"/>
              <a:t>Motivation</a:t>
            </a:r>
            <a:r>
              <a:rPr lang="en-US" sz="2000" dirty="0"/>
              <a:t>:</a:t>
            </a:r>
          </a:p>
          <a:p>
            <a:pPr marL="0" indent="0">
              <a:buNone/>
            </a:pPr>
            <a:endParaRPr lang="en-US" sz="2000" dirty="0"/>
          </a:p>
          <a:p>
            <a:r>
              <a:rPr lang="en-US" sz="2000" dirty="0"/>
              <a:t>Now a days investing the funds without knowing the facts will give financial loss so for smart financial decision we are going to analyze the investment data by suing spark and hive, this can helps us to process the large data in very quick time. </a:t>
            </a:r>
          </a:p>
          <a:p>
            <a:r>
              <a:rPr lang="en-US" sz="2000" dirty="0"/>
              <a:t>This type of analysis will give brief idea about where </a:t>
            </a:r>
            <a:r>
              <a:rPr lang="en-US" sz="2000" dirty="0" err="1"/>
              <a:t>invetors</a:t>
            </a:r>
            <a:r>
              <a:rPr lang="en-US" sz="2000" dirty="0"/>
              <a:t> can invest their money. By visualizing all those in in the format graphs and charts will give better choice. So this project will help people to make decisions very effectively.</a:t>
            </a:r>
          </a:p>
        </p:txBody>
      </p:sp>
    </p:spTree>
    <p:extLst>
      <p:ext uri="{BB962C8B-B14F-4D97-AF65-F5344CB8AC3E}">
        <p14:creationId xmlns:p14="http://schemas.microsoft.com/office/powerpoint/2010/main" val="257235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2" name="Title 1">
            <a:extLst>
              <a:ext uri="{FF2B5EF4-FFF2-40B4-BE49-F238E27FC236}">
                <a16:creationId xmlns:a16="http://schemas.microsoft.com/office/drawing/2014/main" id="{B5B5E06F-CCDD-7C3E-9A31-8532AB38AF5C}"/>
              </a:ext>
            </a:extLst>
          </p:cNvPr>
          <p:cNvSpPr>
            <a:spLocks noGrp="1"/>
          </p:cNvSpPr>
          <p:nvPr>
            <p:ph type="title"/>
          </p:nvPr>
        </p:nvSpPr>
        <p:spPr>
          <a:xfrm>
            <a:off x="838200" y="365125"/>
            <a:ext cx="5257800" cy="1720524"/>
          </a:xfrm>
        </p:spPr>
        <p:txBody>
          <a:bodyPr>
            <a:normAutofit/>
          </a:bodyPr>
          <a:lstStyle/>
          <a:p>
            <a:r>
              <a:rPr lang="en-US"/>
              <a:t>Results</a:t>
            </a:r>
          </a:p>
        </p:txBody>
      </p:sp>
      <p:pic>
        <p:nvPicPr>
          <p:cNvPr id="6" name="Picture 5">
            <a:extLst>
              <a:ext uri="{FF2B5EF4-FFF2-40B4-BE49-F238E27FC236}">
                <a16:creationId xmlns:a16="http://schemas.microsoft.com/office/drawing/2014/main" id="{8F7A201E-3349-CF26-2B6D-6DF003A30247}"/>
              </a:ext>
            </a:extLst>
          </p:cNvPr>
          <p:cNvPicPr>
            <a:picLocks noChangeAspect="1"/>
          </p:cNvPicPr>
          <p:nvPr/>
        </p:nvPicPr>
        <p:blipFill>
          <a:blip r:embed="rId3"/>
          <a:stretch>
            <a:fillRect/>
          </a:stretch>
        </p:blipFill>
        <p:spPr>
          <a:xfrm>
            <a:off x="2890561" y="2416850"/>
            <a:ext cx="6128202" cy="965191"/>
          </a:xfrm>
          <a:prstGeom prst="rect">
            <a:avLst/>
          </a:prstGeom>
        </p:spPr>
      </p:pic>
      <p:pic>
        <p:nvPicPr>
          <p:cNvPr id="7" name="Content Placeholder 7">
            <a:extLst>
              <a:ext uri="{FF2B5EF4-FFF2-40B4-BE49-F238E27FC236}">
                <a16:creationId xmlns:a16="http://schemas.microsoft.com/office/drawing/2014/main" id="{E911F78E-2899-6B08-46C8-9CAE9A011B6E}"/>
              </a:ext>
            </a:extLst>
          </p:cNvPr>
          <p:cNvPicPr>
            <a:picLocks noChangeAspect="1"/>
          </p:cNvPicPr>
          <p:nvPr/>
        </p:nvPicPr>
        <p:blipFill>
          <a:blip r:embed="rId4"/>
          <a:stretch>
            <a:fillRect/>
          </a:stretch>
        </p:blipFill>
        <p:spPr>
          <a:xfrm>
            <a:off x="2890561" y="3958554"/>
            <a:ext cx="6359459" cy="794931"/>
          </a:xfrm>
          <a:prstGeom prst="rect">
            <a:avLst/>
          </a:prstGeom>
        </p:spPr>
      </p:pic>
    </p:spTree>
    <p:extLst>
      <p:ext uri="{BB962C8B-B14F-4D97-AF65-F5344CB8AC3E}">
        <p14:creationId xmlns:p14="http://schemas.microsoft.com/office/powerpoint/2010/main" val="348937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86700-26E3-B6C1-F968-BD8EB8611AD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Results</a:t>
            </a:r>
          </a:p>
        </p:txBody>
      </p:sp>
      <p:pic>
        <p:nvPicPr>
          <p:cNvPr id="6" name="Picture 5">
            <a:extLst>
              <a:ext uri="{FF2B5EF4-FFF2-40B4-BE49-F238E27FC236}">
                <a16:creationId xmlns:a16="http://schemas.microsoft.com/office/drawing/2014/main" id="{E04962F2-5965-6876-C5EB-A2313A4317B4}"/>
              </a:ext>
            </a:extLst>
          </p:cNvPr>
          <p:cNvPicPr>
            <a:picLocks noChangeAspect="1"/>
          </p:cNvPicPr>
          <p:nvPr/>
        </p:nvPicPr>
        <p:blipFill>
          <a:blip r:embed="rId2"/>
          <a:stretch>
            <a:fillRect/>
          </a:stretch>
        </p:blipFill>
        <p:spPr>
          <a:xfrm>
            <a:off x="1634882" y="1675227"/>
            <a:ext cx="8922235" cy="4394199"/>
          </a:xfrm>
          <a:prstGeom prst="rect">
            <a:avLst/>
          </a:prstGeom>
        </p:spPr>
      </p:pic>
    </p:spTree>
    <p:extLst>
      <p:ext uri="{BB962C8B-B14F-4D97-AF65-F5344CB8AC3E}">
        <p14:creationId xmlns:p14="http://schemas.microsoft.com/office/powerpoint/2010/main" val="94045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5E06F-CCDD-7C3E-9A31-8532AB38AF5C}"/>
              </a:ext>
            </a:extLst>
          </p:cNvPr>
          <p:cNvSpPr>
            <a:spLocks noGrp="1"/>
          </p:cNvSpPr>
          <p:nvPr>
            <p:ph type="title"/>
          </p:nvPr>
        </p:nvSpPr>
        <p:spPr>
          <a:xfrm>
            <a:off x="6513788" y="365125"/>
            <a:ext cx="4840010" cy="1807305"/>
          </a:xfrm>
        </p:spPr>
        <p:txBody>
          <a:bodyPr>
            <a:normAutofit/>
          </a:bodyPr>
          <a:lstStyle/>
          <a:p>
            <a:r>
              <a:rPr lang="en-US"/>
              <a:t>Results</a:t>
            </a:r>
          </a:p>
        </p:txBody>
      </p:sp>
      <p:pic>
        <p:nvPicPr>
          <p:cNvPr id="3074" name="Picture 2" descr="pen om paper">
            <a:extLst>
              <a:ext uri="{FF2B5EF4-FFF2-40B4-BE49-F238E27FC236}">
                <a16:creationId xmlns:a16="http://schemas.microsoft.com/office/drawing/2014/main" id="{25359B46-6CB6-A42D-A78E-0A3D7D5117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466"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7FE5546-68FC-4AA5-462E-6FD2827B57D5}"/>
              </a:ext>
            </a:extLst>
          </p:cNvPr>
          <p:cNvSpPr>
            <a:spLocks noGrp="1"/>
          </p:cNvSpPr>
          <p:nvPr>
            <p:ph idx="1"/>
          </p:nvPr>
        </p:nvSpPr>
        <p:spPr>
          <a:xfrm>
            <a:off x="6513788" y="2333297"/>
            <a:ext cx="4840010" cy="3843666"/>
          </a:xfrm>
        </p:spPr>
        <p:txBody>
          <a:bodyPr>
            <a:normAutofit/>
          </a:bodyPr>
          <a:lstStyle/>
          <a:p>
            <a:pPr marL="0" indent="0">
              <a:buNone/>
            </a:pPr>
            <a:r>
              <a:rPr lang="en-US" sz="1700"/>
              <a:t>The graph (IND) shows the amount of investments made in the three largest industries: United States, United Kingdom and India. The United States has the following industries: Most financial resources went to “Other,” which is between “Cleantech/Semiconductors” and “Social, Finance, Analytics, Advertising.” Despite a lower investment in the other two, the United Kingdom leads in "Others". On the other hand, in India there are fewer "Cleantech/Semiconductors" categories and more "Other" and "Social, Finance, Analytics, Advertising" categories. Each of the three countries invests little in the "news, search and message" sector.</a:t>
            </a:r>
          </a:p>
        </p:txBody>
      </p:sp>
    </p:spTree>
    <p:extLst>
      <p:ext uri="{BB962C8B-B14F-4D97-AF65-F5344CB8AC3E}">
        <p14:creationId xmlns:p14="http://schemas.microsoft.com/office/powerpoint/2010/main" val="49892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dirty="0"/>
              <a:t>Project Management</a:t>
            </a:r>
            <a:endParaRPr lang="en-US" dirty="0"/>
          </a:p>
        </p:txBody>
      </p:sp>
      <p:graphicFrame>
        <p:nvGraphicFramePr>
          <p:cNvPr id="8" name="Content Placeholder 7">
            <a:extLst>
              <a:ext uri="{FF2B5EF4-FFF2-40B4-BE49-F238E27FC236}">
                <a16:creationId xmlns:a16="http://schemas.microsoft.com/office/drawing/2014/main" id="{9553775F-1E96-17B9-E165-884D74829E4D}"/>
              </a:ext>
            </a:extLst>
          </p:cNvPr>
          <p:cNvGraphicFramePr>
            <a:graphicFrameLocks noGrp="1"/>
          </p:cNvGraphicFramePr>
          <p:nvPr>
            <p:ph idx="1"/>
            <p:extLst>
              <p:ext uri="{D42A27DB-BD31-4B8C-83A1-F6EECF244321}">
                <p14:modId xmlns:p14="http://schemas.microsoft.com/office/powerpoint/2010/main" val="741781510"/>
              </p:ext>
            </p:extLst>
          </p:nvPr>
        </p:nvGraphicFramePr>
        <p:xfrm>
          <a:off x="838200" y="990600"/>
          <a:ext cx="10591793" cy="5073825"/>
        </p:xfrm>
        <a:graphic>
          <a:graphicData uri="http://schemas.openxmlformats.org/drawingml/2006/table">
            <a:tbl>
              <a:tblPr firstRow="1" bandRow="1">
                <a:tableStyleId>{073A0DAA-6AF3-43AB-8588-CEC1D06C72B9}</a:tableStyleId>
              </a:tblPr>
              <a:tblGrid>
                <a:gridCol w="2476499">
                  <a:extLst>
                    <a:ext uri="{9D8B030D-6E8A-4147-A177-3AD203B41FA5}">
                      <a16:colId xmlns:a16="http://schemas.microsoft.com/office/drawing/2014/main" val="1176651855"/>
                    </a:ext>
                  </a:extLst>
                </a:gridCol>
                <a:gridCol w="6286500">
                  <a:extLst>
                    <a:ext uri="{9D8B030D-6E8A-4147-A177-3AD203B41FA5}">
                      <a16:colId xmlns:a16="http://schemas.microsoft.com/office/drawing/2014/main" val="1134202028"/>
                    </a:ext>
                  </a:extLst>
                </a:gridCol>
                <a:gridCol w="1828794">
                  <a:extLst>
                    <a:ext uri="{9D8B030D-6E8A-4147-A177-3AD203B41FA5}">
                      <a16:colId xmlns:a16="http://schemas.microsoft.com/office/drawing/2014/main" val="4192445029"/>
                    </a:ext>
                  </a:extLst>
                </a:gridCol>
              </a:tblGrid>
              <a:tr h="448499">
                <a:tc>
                  <a:txBody>
                    <a:bodyPr/>
                    <a:lstStyle/>
                    <a:p>
                      <a:pPr lvl="0">
                        <a:buNone/>
                      </a:pPr>
                      <a:r>
                        <a:rPr lang="en-US"/>
                        <a:t>Team Member</a:t>
                      </a:r>
                    </a:p>
                  </a:txBody>
                  <a:tcPr/>
                </a:tc>
                <a:tc>
                  <a:txBody>
                    <a:bodyPr/>
                    <a:lstStyle/>
                    <a:p>
                      <a:r>
                        <a:rPr lang="en-US"/>
                        <a:t>Tasks done</a:t>
                      </a:r>
                    </a:p>
                  </a:txBody>
                  <a:tcPr/>
                </a:tc>
                <a:tc>
                  <a:txBody>
                    <a:bodyPr/>
                    <a:lstStyle/>
                    <a:p>
                      <a:r>
                        <a:rPr lang="en-US"/>
                        <a:t>Contributions(%)</a:t>
                      </a:r>
                    </a:p>
                  </a:txBody>
                  <a:tcPr/>
                </a:tc>
                <a:extLst>
                  <a:ext uri="{0D108BD9-81ED-4DB2-BD59-A6C34878D82A}">
                    <a16:rowId xmlns:a16="http://schemas.microsoft.com/office/drawing/2014/main" val="2637145813"/>
                  </a:ext>
                </a:extLst>
              </a:tr>
              <a:tr h="1081675">
                <a:tc>
                  <a:txBody>
                    <a:bodyPr/>
                    <a:lstStyle/>
                    <a:p>
                      <a:r>
                        <a:rPr lang="en-US" sz="1800"/>
                        <a:t>Ajay Kumar Akula </a:t>
                      </a:r>
                      <a:endParaRPr lang="en-US" dirty="0"/>
                    </a:p>
                  </a:txBody>
                  <a:tcPr/>
                </a:tc>
                <a:tc>
                  <a:txBody>
                    <a:bodyPr/>
                    <a:lstStyle/>
                    <a:p>
                      <a:pPr lvl="0" algn="l">
                        <a:lnSpc>
                          <a:spcPct val="100000"/>
                        </a:lnSpc>
                        <a:spcBef>
                          <a:spcPts val="0"/>
                        </a:spcBef>
                        <a:spcAft>
                          <a:spcPts val="0"/>
                        </a:spcAft>
                        <a:buNone/>
                      </a:pPr>
                      <a:r>
                        <a:rPr lang="en-US" sz="1800" b="0" i="0" u="none" strike="noStrike" noProof="0" dirty="0">
                          <a:latin typeface="Calibri"/>
                        </a:rPr>
                        <a:t>Research related to dataset and problem identification and analysis and worked on the project flow of the project.</a:t>
                      </a:r>
                    </a:p>
                  </a:txBody>
                  <a:tcPr/>
                </a:tc>
                <a:tc>
                  <a:txBody>
                    <a:bodyPr/>
                    <a:lstStyle/>
                    <a:p>
                      <a:r>
                        <a:rPr lang="en-US" dirty="0"/>
                        <a:t>24</a:t>
                      </a:r>
                    </a:p>
                  </a:txBody>
                  <a:tcPr/>
                </a:tc>
                <a:extLst>
                  <a:ext uri="{0D108BD9-81ED-4DB2-BD59-A6C34878D82A}">
                    <a16:rowId xmlns:a16="http://schemas.microsoft.com/office/drawing/2014/main" val="3714930739"/>
                  </a:ext>
                </a:extLst>
              </a:tr>
              <a:tr h="1081675">
                <a:tc>
                  <a:txBody>
                    <a:bodyPr/>
                    <a:lstStyle/>
                    <a:p>
                      <a:pPr lvl="0">
                        <a:buNone/>
                      </a:pPr>
                      <a:r>
                        <a:rPr lang="en-US" sz="1800"/>
                        <a:t>Rasesh Ravula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Worked in analysis the queries related to financial investment using tools like </a:t>
                      </a:r>
                      <a:r>
                        <a:rPr lang="en-US" dirty="0" err="1"/>
                        <a:t>PySpark</a:t>
                      </a:r>
                      <a:r>
                        <a:rPr lang="en-US" dirty="0"/>
                        <a:t>.</a:t>
                      </a:r>
                    </a:p>
                  </a:txBody>
                  <a:tcPr/>
                </a:tc>
                <a:tc>
                  <a:txBody>
                    <a:bodyPr/>
                    <a:lstStyle/>
                    <a:p>
                      <a:r>
                        <a:rPr lang="en-US" dirty="0"/>
                        <a:t>26</a:t>
                      </a:r>
                    </a:p>
                  </a:txBody>
                  <a:tcPr/>
                </a:tc>
                <a:extLst>
                  <a:ext uri="{0D108BD9-81ED-4DB2-BD59-A6C34878D82A}">
                    <a16:rowId xmlns:a16="http://schemas.microsoft.com/office/drawing/2014/main" val="3905587547"/>
                  </a:ext>
                </a:extLst>
              </a:tr>
              <a:tr h="1081675">
                <a:tc>
                  <a:txBody>
                    <a:bodyPr/>
                    <a:lstStyle/>
                    <a:p>
                      <a:pPr lvl="0">
                        <a:buNone/>
                      </a:pPr>
                      <a:r>
                        <a:rPr lang="en-US" sz="1800"/>
                        <a:t>Yuva raj Jami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Worked on building visualization and integration of Hive and </a:t>
                      </a:r>
                      <a:r>
                        <a:rPr lang="en-US" dirty="0" err="1"/>
                        <a:t>PySpark</a:t>
                      </a:r>
                      <a:r>
                        <a:rPr lang="en-US" dirty="0"/>
                        <a:t> and helped for preprocessing of Machine Learning and worked in </a:t>
                      </a:r>
                      <a:r>
                        <a:rPr lang="en-US" sz="1800" b="0" i="0" u="none" strike="noStrike" noProof="0" dirty="0">
                          <a:latin typeface="Calibri"/>
                        </a:rPr>
                        <a:t>documentation work (Pseudo notes and Presentation).</a:t>
                      </a:r>
                      <a:endParaRPr lang="en-US" dirty="0"/>
                    </a:p>
                  </a:txBody>
                  <a:tcPr/>
                </a:tc>
                <a:tc>
                  <a:txBody>
                    <a:bodyPr/>
                    <a:lstStyle/>
                    <a:p>
                      <a:pPr lvl="0">
                        <a:buNone/>
                      </a:pPr>
                      <a:r>
                        <a:rPr lang="en-US"/>
                        <a:t>26</a:t>
                      </a:r>
                      <a:endParaRPr lang="en-US" dirty="0"/>
                    </a:p>
                  </a:txBody>
                  <a:tcPr/>
                </a:tc>
                <a:extLst>
                  <a:ext uri="{0D108BD9-81ED-4DB2-BD59-A6C34878D82A}">
                    <a16:rowId xmlns:a16="http://schemas.microsoft.com/office/drawing/2014/main" val="3559963273"/>
                  </a:ext>
                </a:extLst>
              </a:tr>
              <a:tr h="1081675">
                <a:tc>
                  <a:txBody>
                    <a:bodyPr/>
                    <a:lstStyle/>
                    <a:p>
                      <a:pPr lvl="0">
                        <a:buNone/>
                      </a:pPr>
                      <a:r>
                        <a:rPr lang="en-US" sz="1800"/>
                        <a:t>Jishna Sathvik Vucha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Worked on Data Preprocessing and Exploratory data analysis and Model Development.</a:t>
                      </a:r>
                    </a:p>
                  </a:txBody>
                  <a:tcPr/>
                </a:tc>
                <a:tc>
                  <a:txBody>
                    <a:bodyPr/>
                    <a:lstStyle/>
                    <a:p>
                      <a:pPr lvl="0">
                        <a:buNone/>
                      </a:pPr>
                      <a:r>
                        <a:rPr lang="en-US" dirty="0"/>
                        <a:t>24</a:t>
                      </a:r>
                    </a:p>
                  </a:txBody>
                  <a:tcPr/>
                </a:tc>
                <a:extLst>
                  <a:ext uri="{0D108BD9-81ED-4DB2-BD59-A6C34878D82A}">
                    <a16:rowId xmlns:a16="http://schemas.microsoft.com/office/drawing/2014/main" val="125214299"/>
                  </a:ext>
                </a:extLst>
              </a:tr>
            </a:tbl>
          </a:graphicData>
        </a:graphic>
      </p:graphicFrame>
      <p:sp>
        <p:nvSpPr>
          <p:cNvPr id="9" name="TextBox 8">
            <a:extLst>
              <a:ext uri="{FF2B5EF4-FFF2-40B4-BE49-F238E27FC236}">
                <a16:creationId xmlns:a16="http://schemas.microsoft.com/office/drawing/2014/main" id="{9C248490-6107-B34C-B20D-E687452BD726}"/>
              </a:ext>
            </a:extLst>
          </p:cNvPr>
          <p:cNvSpPr txBox="1"/>
          <p:nvPr/>
        </p:nvSpPr>
        <p:spPr>
          <a:xfrm>
            <a:off x="300990" y="6071462"/>
            <a:ext cx="83743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SzPct val="83000"/>
            </a:pPr>
            <a:r>
              <a:rPr lang="en-US" sz="1400" b="1" dirty="0">
                <a:ea typeface="+mn-lt"/>
                <a:cs typeface="+mn-lt"/>
              </a:rPr>
              <a:t>Concerns: </a:t>
            </a:r>
            <a:r>
              <a:rPr lang="en-US" sz="1400" dirty="0"/>
              <a:t>AWS Configuration changed and Faced difficulties in using </a:t>
            </a:r>
            <a:r>
              <a:rPr lang="en-US" sz="1400" dirty="0" err="1"/>
              <a:t>Pyspark</a:t>
            </a:r>
            <a:r>
              <a:rPr lang="en-US" sz="1400" dirty="0"/>
              <a:t> in </a:t>
            </a:r>
            <a:r>
              <a:rPr lang="en-US" sz="1400" dirty="0" err="1"/>
              <a:t>Sagemaker</a:t>
            </a:r>
            <a:endParaRPr lang="en-US" sz="1400" dirty="0"/>
          </a:p>
        </p:txBody>
      </p:sp>
    </p:spTree>
    <p:extLst>
      <p:ext uri="{BB962C8B-B14F-4D97-AF65-F5344CB8AC3E}">
        <p14:creationId xmlns:p14="http://schemas.microsoft.com/office/powerpoint/2010/main" val="251703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15A29-5D74-AFB8-FDD5-63233B7BDABF}"/>
              </a:ext>
            </a:extLst>
          </p:cNvPr>
          <p:cNvSpPr>
            <a:spLocks noGrp="1"/>
          </p:cNvSpPr>
          <p:nvPr>
            <p:ph type="title"/>
          </p:nvPr>
        </p:nvSpPr>
        <p:spPr>
          <a:xfrm>
            <a:off x="838201" y="365125"/>
            <a:ext cx="5251316" cy="1807305"/>
          </a:xfrm>
        </p:spPr>
        <p:txBody>
          <a:bodyPr>
            <a:normAutofit/>
          </a:bodyPr>
          <a:lstStyle/>
          <a:p>
            <a:r>
              <a:rPr lang="en-US" b="0" i="0" dirty="0">
                <a:effectLst/>
                <a:highlight>
                  <a:srgbClr val="FFFFFF"/>
                </a:highlight>
                <a:latin typeface="Lato Extended"/>
              </a:rPr>
              <a:t>References</a:t>
            </a:r>
            <a:endParaRPr lang="en-US" dirty="0"/>
          </a:p>
        </p:txBody>
      </p:sp>
      <p:sp>
        <p:nvSpPr>
          <p:cNvPr id="4" name="Content Placeholder 3">
            <a:extLst>
              <a:ext uri="{FF2B5EF4-FFF2-40B4-BE49-F238E27FC236}">
                <a16:creationId xmlns:a16="http://schemas.microsoft.com/office/drawing/2014/main" id="{BB1B46AF-B56D-DA57-1A9E-29BE88619DE2}"/>
              </a:ext>
            </a:extLst>
          </p:cNvPr>
          <p:cNvSpPr>
            <a:spLocks noGrp="1"/>
          </p:cNvSpPr>
          <p:nvPr>
            <p:ph idx="1"/>
          </p:nvPr>
        </p:nvSpPr>
        <p:spPr>
          <a:xfrm>
            <a:off x="838200" y="2333297"/>
            <a:ext cx="4619621" cy="3843666"/>
          </a:xfrm>
        </p:spPr>
        <p:txBody>
          <a:bodyPr>
            <a:normAutofit/>
          </a:bodyPr>
          <a:lstStyle/>
          <a:p>
            <a:r>
              <a:rPr lang="en-US" sz="1600"/>
              <a:t>https://www.researchgate.net/publication/360890442_Applications_of_Big_Data_Analytics_in_Investment_Management_A_Review_and_Future_Research_Agenda_Using_TCM_Framework</a:t>
            </a:r>
          </a:p>
          <a:p>
            <a:r>
              <a:rPr lang="en-US" sz="1600"/>
              <a:t>https://dl.acm.org/doi/abs/10.4018/JDM.299557</a:t>
            </a:r>
          </a:p>
          <a:p>
            <a:r>
              <a:rPr lang="en-US" sz="1600"/>
              <a:t>https://docs.aws.amazon.com/whitepapers/latest/big-data-analytics-options/the-aws-advantage-in-big-data-analytics.html</a:t>
            </a:r>
          </a:p>
          <a:p>
            <a:r>
              <a:rPr lang="en-US" sz="1600"/>
              <a:t>https://www.ijert.org/big-data-analytics-on-aws-cloud</a:t>
            </a:r>
          </a:p>
          <a:p>
            <a:r>
              <a:rPr lang="en-US" sz="1600"/>
              <a:t>https://ieeexplore.ieee.org/document/9031133</a:t>
            </a:r>
          </a:p>
          <a:p>
            <a:endParaRPr lang="en-US" sz="1600"/>
          </a:p>
        </p:txBody>
      </p:sp>
      <p:pic>
        <p:nvPicPr>
          <p:cNvPr id="19" name="Picture 18" descr="Pen placed on top of a signature line">
            <a:extLst>
              <a:ext uri="{FF2B5EF4-FFF2-40B4-BE49-F238E27FC236}">
                <a16:creationId xmlns:a16="http://schemas.microsoft.com/office/drawing/2014/main" id="{CD34CC79-3672-7CE0-ED19-942F053CD2B6}"/>
              </a:ext>
            </a:extLst>
          </p:cNvPr>
          <p:cNvPicPr>
            <a:picLocks noChangeAspect="1"/>
          </p:cNvPicPr>
          <p:nvPr/>
        </p:nvPicPr>
        <p:blipFill rotWithShape="1">
          <a:blip r:embed="rId2"/>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4481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3D Hologram from iPad">
            <a:extLst>
              <a:ext uri="{FF2B5EF4-FFF2-40B4-BE49-F238E27FC236}">
                <a16:creationId xmlns:a16="http://schemas.microsoft.com/office/drawing/2014/main" id="{845E01E1-5D8F-2167-6170-0D06EFB704A5}"/>
              </a:ext>
            </a:extLst>
          </p:cNvPr>
          <p:cNvPicPr>
            <a:picLocks noChangeAspect="1"/>
          </p:cNvPicPr>
          <p:nvPr/>
        </p:nvPicPr>
        <p:blipFill rotWithShape="1">
          <a:blip r:embed="rId2"/>
          <a:srcRect l="20792" r="38097"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5A301020-548D-26FE-5F37-C78D5397CE85}"/>
              </a:ext>
            </a:extLst>
          </p:cNvPr>
          <p:cNvSpPr>
            <a:spLocks noGrp="1"/>
          </p:cNvSpPr>
          <p:nvPr>
            <p:ph type="title"/>
          </p:nvPr>
        </p:nvSpPr>
        <p:spPr>
          <a:xfrm>
            <a:off x="1137034" y="609600"/>
            <a:ext cx="6831188" cy="132288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1345786E-842A-8F53-1CAF-14FFDB686CC6}"/>
              </a:ext>
            </a:extLst>
          </p:cNvPr>
          <p:cNvSpPr>
            <a:spLocks noGrp="1"/>
          </p:cNvSpPr>
          <p:nvPr>
            <p:ph idx="1"/>
          </p:nvPr>
        </p:nvSpPr>
        <p:spPr>
          <a:xfrm>
            <a:off x="1137035" y="2194102"/>
            <a:ext cx="6516216" cy="3908585"/>
          </a:xfrm>
        </p:spPr>
        <p:txBody>
          <a:bodyPr>
            <a:normAutofit/>
          </a:bodyPr>
          <a:lstStyle/>
          <a:p>
            <a:pPr marL="0" indent="0">
              <a:buNone/>
            </a:pPr>
            <a:r>
              <a:rPr lang="en-US" sz="1900" b="1"/>
              <a:t>Significance:</a:t>
            </a:r>
          </a:p>
          <a:p>
            <a:r>
              <a:rPr lang="en-US" sz="1900"/>
              <a:t>Decision Making: The decisions made with regards to strategies by investors investment data. This gives an idea got better financial performance and market risks in investment. </a:t>
            </a:r>
          </a:p>
          <a:p>
            <a:r>
              <a:rPr lang="en-US" sz="1900"/>
              <a:t>Identifying Growth Opportunities: This project makes a worthy of attention towards the investment and promotes growth margin for businesses and investors. This takes advantage of commercial opportunities for investors. </a:t>
            </a:r>
          </a:p>
          <a:p>
            <a:r>
              <a:rPr lang="en-US" sz="1900"/>
              <a:t>Optimizing Resource Allocation: It makes a clear-cut view where more investments are invested with possible growth of investment potential and gets maximum returns on investment in various sectors. </a:t>
            </a:r>
            <a:endParaRPr lang="en-US" sz="1900" b="1"/>
          </a:p>
        </p:txBody>
      </p:sp>
    </p:spTree>
    <p:extLst>
      <p:ext uri="{BB962C8B-B14F-4D97-AF65-F5344CB8AC3E}">
        <p14:creationId xmlns:p14="http://schemas.microsoft.com/office/powerpoint/2010/main" val="113789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E6054-B8F6-B9AF-1F91-5499BF3F6ED3}"/>
              </a:ext>
            </a:extLst>
          </p:cNvPr>
          <p:cNvSpPr>
            <a:spLocks noGrp="1"/>
          </p:cNvSpPr>
          <p:nvPr>
            <p:ph type="title"/>
          </p:nvPr>
        </p:nvSpPr>
        <p:spPr>
          <a:xfrm>
            <a:off x="4572001" y="601744"/>
            <a:ext cx="6781800" cy="1338696"/>
          </a:xfrm>
        </p:spPr>
        <p:txBody>
          <a:bodyPr>
            <a:normAutofit/>
          </a:bodyPr>
          <a:lstStyle/>
          <a:p>
            <a:r>
              <a:rPr lang="en-US"/>
              <a:t>Introduction</a:t>
            </a:r>
          </a:p>
        </p:txBody>
      </p:sp>
      <p:pic>
        <p:nvPicPr>
          <p:cNvPr id="5" name="Picture 4" descr="Graph">
            <a:extLst>
              <a:ext uri="{FF2B5EF4-FFF2-40B4-BE49-F238E27FC236}">
                <a16:creationId xmlns:a16="http://schemas.microsoft.com/office/drawing/2014/main" id="{6450729E-16A5-C72C-DB8E-6344AD88B757}"/>
              </a:ext>
            </a:extLst>
          </p:cNvPr>
          <p:cNvPicPr>
            <a:picLocks noChangeAspect="1"/>
          </p:cNvPicPr>
          <p:nvPr/>
        </p:nvPicPr>
        <p:blipFill rotWithShape="1">
          <a:blip r:embed="rId2"/>
          <a:srcRect l="27258" r="3852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1B12F1B-C1E9-0751-AA0C-D5163AA3CF5E}"/>
              </a:ext>
            </a:extLst>
          </p:cNvPr>
          <p:cNvSpPr>
            <a:spLocks noGrp="1"/>
          </p:cNvSpPr>
          <p:nvPr>
            <p:ph idx="1"/>
          </p:nvPr>
        </p:nvSpPr>
        <p:spPr>
          <a:xfrm>
            <a:off x="4572001" y="2201958"/>
            <a:ext cx="6781800" cy="3900730"/>
          </a:xfrm>
        </p:spPr>
        <p:txBody>
          <a:bodyPr anchor="t">
            <a:normAutofit/>
          </a:bodyPr>
          <a:lstStyle/>
          <a:p>
            <a:pPr marL="0" indent="0">
              <a:buNone/>
            </a:pPr>
            <a:r>
              <a:rPr lang="en-US" sz="2000" b="1"/>
              <a:t>Objectives:</a:t>
            </a:r>
          </a:p>
          <a:p>
            <a:pPr marL="457200" indent="-457200">
              <a:buFont typeface="+mj-lt"/>
              <a:buAutoNum type="arabicPeriod"/>
            </a:pPr>
            <a:r>
              <a:rPr lang="en-US" sz="2000"/>
              <a:t>Data Preparation.</a:t>
            </a:r>
          </a:p>
          <a:p>
            <a:pPr marL="457200" indent="-457200">
              <a:buFont typeface="+mj-lt"/>
              <a:buAutoNum type="arabicPeriod"/>
            </a:pPr>
            <a:r>
              <a:rPr lang="en-US" sz="2000"/>
              <a:t>Analysis and Visualization </a:t>
            </a:r>
          </a:p>
          <a:p>
            <a:pPr marL="457200" indent="-457200">
              <a:buFont typeface="+mj-lt"/>
              <a:buAutoNum type="arabicPeriod"/>
            </a:pPr>
            <a:r>
              <a:rPr lang="en-US" sz="2000"/>
              <a:t>Visualize results using charts and graphs. </a:t>
            </a:r>
          </a:p>
          <a:p>
            <a:pPr marL="457200" indent="-457200">
              <a:buFont typeface="+mj-lt"/>
              <a:buAutoNum type="arabicPeriod"/>
            </a:pPr>
            <a:r>
              <a:rPr lang="en-US" sz="2000"/>
              <a:t>Country and Sector Exploration. </a:t>
            </a:r>
          </a:p>
          <a:p>
            <a:pPr marL="457200" indent="-457200">
              <a:buFont typeface="+mj-lt"/>
              <a:buAutoNum type="arabicPeriod"/>
            </a:pPr>
            <a:r>
              <a:rPr lang="en-US" sz="2000"/>
              <a:t>Finding out the top countries and sectors for investment. </a:t>
            </a:r>
          </a:p>
          <a:p>
            <a:pPr marL="457200" indent="-457200">
              <a:buFont typeface="+mj-lt"/>
              <a:buAutoNum type="arabicPeriod"/>
            </a:pPr>
            <a:r>
              <a:rPr lang="en-US" sz="2000"/>
              <a:t>PySpark and Hive Integration.</a:t>
            </a:r>
          </a:p>
          <a:p>
            <a:pPr marL="457200" indent="-457200">
              <a:buFont typeface="+mj-lt"/>
              <a:buAutoNum type="arabicPeriod"/>
            </a:pPr>
            <a:r>
              <a:rPr lang="en-US" sz="2000"/>
              <a:t>Using PySpark for data processing. </a:t>
            </a:r>
          </a:p>
          <a:p>
            <a:pPr marL="457200" indent="-457200">
              <a:buFont typeface="+mj-lt"/>
              <a:buAutoNum type="arabicPeriod"/>
            </a:pPr>
            <a:r>
              <a:rPr lang="en-US" sz="2000"/>
              <a:t>Hive for querying.</a:t>
            </a:r>
          </a:p>
        </p:txBody>
      </p:sp>
    </p:spTree>
    <p:extLst>
      <p:ext uri="{BB962C8B-B14F-4D97-AF65-F5344CB8AC3E}">
        <p14:creationId xmlns:p14="http://schemas.microsoft.com/office/powerpoint/2010/main" val="10106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6" name="Rectangle 3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Rectangle 3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56406A4-E3F3-06E5-561D-42D766498CFD}"/>
              </a:ext>
            </a:extLst>
          </p:cNvPr>
          <p:cNvSpPr>
            <a:spLocks noGrp="1"/>
          </p:cNvSpPr>
          <p:nvPr>
            <p:ph type="title"/>
          </p:nvPr>
        </p:nvSpPr>
        <p:spPr>
          <a:xfrm>
            <a:off x="755484" y="739836"/>
            <a:ext cx="3702580" cy="830880"/>
          </a:xfrm>
        </p:spPr>
        <p:txBody>
          <a:bodyPr vert="horz" lIns="91440" tIns="45720" rIns="91440" bIns="45720" rtlCol="0" anchor="b">
            <a:normAutofit/>
          </a:bodyPr>
          <a:lstStyle/>
          <a:p>
            <a:r>
              <a:rPr lang="en-US" sz="3200" kern="1200" dirty="0">
                <a:solidFill>
                  <a:srgbClr val="FFFFFF"/>
                </a:solidFill>
                <a:latin typeface="+mj-lt"/>
                <a:ea typeface="+mj-ea"/>
                <a:cs typeface="+mj-cs"/>
              </a:rPr>
              <a:t>Architecture Diagram</a:t>
            </a:r>
          </a:p>
        </p:txBody>
      </p:sp>
      <p:sp>
        <p:nvSpPr>
          <p:cNvPr id="12" name="TextBox 11">
            <a:extLst>
              <a:ext uri="{FF2B5EF4-FFF2-40B4-BE49-F238E27FC236}">
                <a16:creationId xmlns:a16="http://schemas.microsoft.com/office/drawing/2014/main" id="{C48CDA02-7F77-3560-9CA3-6F3370A20578}"/>
              </a:ext>
            </a:extLst>
          </p:cNvPr>
          <p:cNvSpPr txBox="1"/>
          <p:nvPr/>
        </p:nvSpPr>
        <p:spPr>
          <a:xfrm>
            <a:off x="731974" y="1860402"/>
            <a:ext cx="3702579" cy="3524823"/>
          </a:xfrm>
          <a:prstGeom prst="rect">
            <a:avLst/>
          </a:prstGeom>
        </p:spPr>
        <p:txBody>
          <a:bodyPr vert="horz" lIns="91440" tIns="45720" rIns="91440" bIns="45720" rtlCol="0">
            <a:normAutofit fontScale="92500" lnSpcReduction="20000"/>
          </a:bodyPr>
          <a:lstStyle/>
          <a:p>
            <a:pPr indent="-228600" algn="just">
              <a:lnSpc>
                <a:spcPct val="90000"/>
              </a:lnSpc>
              <a:spcAft>
                <a:spcPts val="600"/>
              </a:spcAft>
              <a:buFont typeface="Arial" panose="020B0604020202020204" pitchFamily="34" charset="0"/>
              <a:buChar char="•"/>
            </a:pPr>
            <a:r>
              <a:rPr lang="en-US" dirty="0">
                <a:solidFill>
                  <a:srgbClr val="FFFFFF"/>
                </a:solidFill>
              </a:rPr>
              <a:t>Downloading data to Amazon S3 is the first step in the data processing chain, and a database symbol is shown in the diagram. The "Hive" icon shows how the Hive organizes and locates the data later. The icons for feature selection, data cleaning, and machine learning methods like linear and logistic regression show how </a:t>
            </a:r>
            <a:r>
              <a:rPr lang="en-US" dirty="0" err="1">
                <a:solidFill>
                  <a:srgbClr val="FFFFFF"/>
                </a:solidFill>
              </a:rPr>
              <a:t>PySpark</a:t>
            </a:r>
            <a:r>
              <a:rPr lang="en-US" dirty="0">
                <a:solidFill>
                  <a:srgbClr val="FFFFFF"/>
                </a:solidFill>
              </a:rPr>
              <a:t> then handles the data. The data is now ready to be analyzed. </a:t>
            </a:r>
            <a:r>
              <a:rPr lang="en-US" dirty="0" err="1">
                <a:solidFill>
                  <a:srgbClr val="FFFFFF"/>
                </a:solidFill>
              </a:rPr>
              <a:t>PySpark</a:t>
            </a:r>
            <a:r>
              <a:rPr lang="en-US" dirty="0">
                <a:solidFill>
                  <a:srgbClr val="FFFFFF"/>
                </a:solidFill>
              </a:rPr>
              <a:t> makes it easy to interpret results by displaying graphs and charts of the processed data. Finally, the results can be accessed and processed securely because the data is stored in S3.</a:t>
            </a:r>
          </a:p>
        </p:txBody>
      </p:sp>
      <p:pic>
        <p:nvPicPr>
          <p:cNvPr id="5" name="Content Placeholder 4" descr="A diagram of data cleaning&#10;&#10;Description automatically generated">
            <a:extLst>
              <a:ext uri="{FF2B5EF4-FFF2-40B4-BE49-F238E27FC236}">
                <a16:creationId xmlns:a16="http://schemas.microsoft.com/office/drawing/2014/main" id="{8E86C787-74C2-24D0-118C-6F1903FEBC4A}"/>
              </a:ext>
            </a:extLst>
          </p:cNvPr>
          <p:cNvPicPr>
            <a:picLocks noGrp="1" noChangeAspect="1"/>
          </p:cNvPicPr>
          <p:nvPr>
            <p:ph idx="1"/>
          </p:nvPr>
        </p:nvPicPr>
        <p:blipFill rotWithShape="1">
          <a:blip r:embed="rId2"/>
          <a:srcRect l="7006" r="4105"/>
          <a:stretch/>
        </p:blipFill>
        <p:spPr>
          <a:xfrm>
            <a:off x="6360459" y="787114"/>
            <a:ext cx="4696691" cy="5283771"/>
          </a:xfrm>
          <a:prstGeom prst="rect">
            <a:avLst/>
          </a:prstGeom>
        </p:spPr>
      </p:pic>
    </p:spTree>
    <p:extLst>
      <p:ext uri="{BB962C8B-B14F-4D97-AF65-F5344CB8AC3E}">
        <p14:creationId xmlns:p14="http://schemas.microsoft.com/office/powerpoint/2010/main" val="2234455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81CC5389-CB4A-43B7-9A0E-5447CE0BC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0" name="Color">
              <a:extLst>
                <a:ext uri="{FF2B5EF4-FFF2-40B4-BE49-F238E27FC236}">
                  <a16:creationId xmlns:a16="http://schemas.microsoft.com/office/drawing/2014/main" id="{017160F5-4BB5-41FB-B2D8-0AE0A6D7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5AB10530-0B6F-40EF-9B05-F388D1BCB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olor">
            <a:extLst>
              <a:ext uri="{FF2B5EF4-FFF2-40B4-BE49-F238E27FC236}">
                <a16:creationId xmlns:a16="http://schemas.microsoft.com/office/drawing/2014/main" id="{145B2F28-3A18-4BC2-8E92-9AF66F147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5FA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A65A26F-1F64-451C-BFA2-F92410951F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6" name="Freeform: Shape 25">
              <a:extLst>
                <a:ext uri="{FF2B5EF4-FFF2-40B4-BE49-F238E27FC236}">
                  <a16:creationId xmlns:a16="http://schemas.microsoft.com/office/drawing/2014/main" id="{635C965A-C516-42B1-844F-9472408C9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4C44BFB-148D-4919-BEE5-0138A35BC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D704AD9-4DAA-4F0F-8B02-8B765658A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F9F0EF2-FB12-49A3-B73C-E38141A55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9A9DBF1-1403-4BE8-B87E-0393E9CDE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979BDB7-FA20-4F60-97B1-CF3696395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B7D32B5-D9D6-467E-8349-4A1A840FA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624C17F-C79C-017A-5396-3502D94FEF98}"/>
              </a:ext>
            </a:extLst>
          </p:cNvPr>
          <p:cNvSpPr>
            <a:spLocks noGrp="1"/>
          </p:cNvSpPr>
          <p:nvPr>
            <p:ph type="title"/>
          </p:nvPr>
        </p:nvSpPr>
        <p:spPr>
          <a:xfrm>
            <a:off x="657002" y="1757331"/>
            <a:ext cx="3893227" cy="2464537"/>
          </a:xfrm>
          <a:prstGeom prst="ellipse">
            <a:avLst/>
          </a:prstGeom>
        </p:spPr>
        <p:txBody>
          <a:bodyPr vert="horz" lIns="91440" tIns="45720" rIns="91440" bIns="45720" rtlCol="0" anchor="b">
            <a:normAutofit/>
          </a:bodyPr>
          <a:lstStyle/>
          <a:p>
            <a:r>
              <a:rPr lang="en-US" dirty="0">
                <a:solidFill>
                  <a:schemeClr val="bg1"/>
                </a:solidFill>
              </a:rPr>
              <a:t>Workflow Diagram</a:t>
            </a:r>
          </a:p>
        </p:txBody>
      </p:sp>
      <p:pic>
        <p:nvPicPr>
          <p:cNvPr id="2054" name="Picture 6">
            <a:extLst>
              <a:ext uri="{FF2B5EF4-FFF2-40B4-BE49-F238E27FC236}">
                <a16:creationId xmlns:a16="http://schemas.microsoft.com/office/drawing/2014/main" id="{7B16990A-CE4C-05BC-37B3-1AA3DA074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492" y="1343767"/>
            <a:ext cx="7623833" cy="389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9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at is a workflow diagram and who uses them? | monday.com Blog">
            <a:extLst>
              <a:ext uri="{FF2B5EF4-FFF2-40B4-BE49-F238E27FC236}">
                <a16:creationId xmlns:a16="http://schemas.microsoft.com/office/drawing/2014/main" id="{BE4144A4-8FAC-7CD9-BB42-1D5EE2985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 r="3" b="3"/>
          <a:stretch/>
        </p:blipFill>
        <p:spPr bwMode="auto">
          <a:xfrm>
            <a:off x="3035559" y="43543"/>
            <a:ext cx="8709406" cy="6176963"/>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64B725-8F6C-61E1-2470-C87330EA8A8B}"/>
              </a:ext>
            </a:extLst>
          </p:cNvPr>
          <p:cNvSpPr>
            <a:spLocks noGrp="1"/>
          </p:cNvSpPr>
          <p:nvPr>
            <p:ph type="title"/>
          </p:nvPr>
        </p:nvSpPr>
        <p:spPr>
          <a:xfrm>
            <a:off x="838200" y="365125"/>
            <a:ext cx="3822189" cy="1899912"/>
          </a:xfrm>
        </p:spPr>
        <p:txBody>
          <a:bodyPr>
            <a:normAutofit/>
          </a:bodyPr>
          <a:lstStyle/>
          <a:p>
            <a:r>
              <a:rPr lang="en-US" sz="4000"/>
              <a:t>Explanation</a:t>
            </a:r>
          </a:p>
        </p:txBody>
      </p:sp>
      <p:sp>
        <p:nvSpPr>
          <p:cNvPr id="3" name="Content Placeholder 2">
            <a:extLst>
              <a:ext uri="{FF2B5EF4-FFF2-40B4-BE49-F238E27FC236}">
                <a16:creationId xmlns:a16="http://schemas.microsoft.com/office/drawing/2014/main" id="{572DF43C-4B88-3E0A-A05A-F1DED44C6AC3}"/>
              </a:ext>
            </a:extLst>
          </p:cNvPr>
          <p:cNvSpPr>
            <a:spLocks noGrp="1"/>
          </p:cNvSpPr>
          <p:nvPr>
            <p:ph idx="1"/>
          </p:nvPr>
        </p:nvSpPr>
        <p:spPr>
          <a:xfrm>
            <a:off x="838200" y="2434201"/>
            <a:ext cx="4321629" cy="3742762"/>
          </a:xfrm>
        </p:spPr>
        <p:txBody>
          <a:bodyPr>
            <a:normAutofit/>
          </a:bodyPr>
          <a:lstStyle/>
          <a:p>
            <a:pPr marL="0" indent="0">
              <a:buNone/>
            </a:pPr>
            <a:r>
              <a:rPr lang="en-US" sz="1400" dirty="0"/>
              <a:t>The workflow diagram shows a data processing pipeline that includes data science and big data. Elastic MapReduce (EMR) is used to preprocess, cleanse, and analyze data that has already been stored in Amazon S3. The fracture affects S3. A Spark session starts when you connect to the Amazon </a:t>
            </a:r>
            <a:r>
              <a:rPr lang="en-US" sz="1400" dirty="0" err="1"/>
              <a:t>SageMaker</a:t>
            </a:r>
            <a:r>
              <a:rPr lang="en-US" sz="1400" dirty="0"/>
              <a:t> data science unit. Additional data preprocessing and visualization are included in this session. Next, </a:t>
            </a:r>
            <a:r>
              <a:rPr lang="en-US" sz="1400" dirty="0" err="1"/>
              <a:t>PySpark</a:t>
            </a:r>
            <a:r>
              <a:rPr lang="en-US" sz="1400" dirty="0"/>
              <a:t> performs the mathematical prediction tests. The results of the data compilation and visualizations demonstrate how big data processing, storage, and advanced analytics can all be integrated seamlessly in a cloud-based environment</a:t>
            </a:r>
          </a:p>
        </p:txBody>
      </p:sp>
    </p:spTree>
    <p:extLst>
      <p:ext uri="{BB962C8B-B14F-4D97-AF65-F5344CB8AC3E}">
        <p14:creationId xmlns:p14="http://schemas.microsoft.com/office/powerpoint/2010/main" val="361170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E8287-A494-A77E-BED3-529D7AE45B11}"/>
              </a:ext>
            </a:extLst>
          </p:cNvPr>
          <p:cNvSpPr>
            <a:spLocks noGrp="1"/>
          </p:cNvSpPr>
          <p:nvPr>
            <p:ph type="title"/>
          </p:nvPr>
        </p:nvSpPr>
        <p:spPr>
          <a:xfrm>
            <a:off x="1371599" y="294538"/>
            <a:ext cx="9895951" cy="1033669"/>
          </a:xfrm>
        </p:spPr>
        <p:txBody>
          <a:bodyPr>
            <a:normAutofit/>
          </a:bodyPr>
          <a:lstStyle/>
          <a:p>
            <a:r>
              <a:rPr lang="en-US" sz="5400">
                <a:solidFill>
                  <a:srgbClr val="FFFFFF"/>
                </a:solidFill>
              </a:rPr>
              <a:t>Dataset</a:t>
            </a:r>
            <a:endParaRPr lang="en-US" sz="5400" dirty="0">
              <a:solidFill>
                <a:srgbClr val="FFFFFF"/>
              </a:solidFill>
            </a:endParaRPr>
          </a:p>
        </p:txBody>
      </p:sp>
      <p:sp>
        <p:nvSpPr>
          <p:cNvPr id="8" name="Content Placeholder 7">
            <a:extLst>
              <a:ext uri="{FF2B5EF4-FFF2-40B4-BE49-F238E27FC236}">
                <a16:creationId xmlns:a16="http://schemas.microsoft.com/office/drawing/2014/main" id="{ACFDC665-4717-41CC-A5B6-10AE632026BE}"/>
              </a:ext>
            </a:extLst>
          </p:cNvPr>
          <p:cNvSpPr>
            <a:spLocks noGrp="1"/>
          </p:cNvSpPr>
          <p:nvPr>
            <p:ph idx="1"/>
          </p:nvPr>
        </p:nvSpPr>
        <p:spPr>
          <a:xfrm>
            <a:off x="838200" y="1825624"/>
            <a:ext cx="10515600" cy="4890861"/>
          </a:xfrm>
        </p:spPr>
        <p:txBody>
          <a:bodyPr/>
          <a:lstStyle/>
          <a:p>
            <a:endParaRPr lang="en-US" dirty="0"/>
          </a:p>
        </p:txBody>
      </p:sp>
      <p:pic>
        <p:nvPicPr>
          <p:cNvPr id="10" name="Picture 9">
            <a:extLst>
              <a:ext uri="{FF2B5EF4-FFF2-40B4-BE49-F238E27FC236}">
                <a16:creationId xmlns:a16="http://schemas.microsoft.com/office/drawing/2014/main" id="{54D34663-51BE-AD23-762D-5969C209869A}"/>
              </a:ext>
            </a:extLst>
          </p:cNvPr>
          <p:cNvPicPr>
            <a:picLocks noChangeAspect="1"/>
          </p:cNvPicPr>
          <p:nvPr/>
        </p:nvPicPr>
        <p:blipFill>
          <a:blip r:embed="rId2"/>
          <a:stretch>
            <a:fillRect/>
          </a:stretch>
        </p:blipFill>
        <p:spPr>
          <a:xfrm>
            <a:off x="838199" y="1590650"/>
            <a:ext cx="9296399" cy="2367102"/>
          </a:xfrm>
          <a:prstGeom prst="rect">
            <a:avLst/>
          </a:prstGeom>
        </p:spPr>
      </p:pic>
      <p:pic>
        <p:nvPicPr>
          <p:cNvPr id="12" name="Picture 11">
            <a:extLst>
              <a:ext uri="{FF2B5EF4-FFF2-40B4-BE49-F238E27FC236}">
                <a16:creationId xmlns:a16="http://schemas.microsoft.com/office/drawing/2014/main" id="{4084DC3C-DA43-12DA-68CF-19FFA6B700FD}"/>
              </a:ext>
            </a:extLst>
          </p:cNvPr>
          <p:cNvPicPr>
            <a:picLocks noChangeAspect="1"/>
          </p:cNvPicPr>
          <p:nvPr/>
        </p:nvPicPr>
        <p:blipFill>
          <a:blip r:embed="rId3"/>
          <a:stretch>
            <a:fillRect/>
          </a:stretch>
        </p:blipFill>
        <p:spPr>
          <a:xfrm>
            <a:off x="838198" y="3957752"/>
            <a:ext cx="9149779" cy="2367102"/>
          </a:xfrm>
          <a:prstGeom prst="rect">
            <a:avLst/>
          </a:prstGeom>
        </p:spPr>
      </p:pic>
    </p:spTree>
    <p:extLst>
      <p:ext uri="{BB962C8B-B14F-4D97-AF65-F5344CB8AC3E}">
        <p14:creationId xmlns:p14="http://schemas.microsoft.com/office/powerpoint/2010/main" val="271924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B5B5E06F-CCDD-7C3E-9A31-8532AB38AF5C}"/>
              </a:ext>
            </a:extLst>
          </p:cNvPr>
          <p:cNvSpPr>
            <a:spLocks noGrp="1"/>
          </p:cNvSpPr>
          <p:nvPr>
            <p:ph type="title"/>
          </p:nvPr>
        </p:nvSpPr>
        <p:spPr>
          <a:xfrm>
            <a:off x="506233" y="2218655"/>
            <a:ext cx="4343688" cy="1606163"/>
          </a:xfrm>
        </p:spPr>
        <p:txBody>
          <a:bodyPr vert="horz" lIns="91440" tIns="45720" rIns="91440" bIns="45720" rtlCol="0" anchor="b">
            <a:normAutofit/>
          </a:bodyPr>
          <a:lstStyle/>
          <a:p>
            <a:r>
              <a:rPr lang="en-US" sz="4400" kern="1200" dirty="0">
                <a:latin typeface="+mj-lt"/>
                <a:ea typeface="+mj-ea"/>
                <a:cs typeface="+mj-cs"/>
              </a:rPr>
              <a:t>Dataset</a:t>
            </a:r>
            <a:endParaRPr lang="en-US" dirty="0"/>
          </a:p>
        </p:txBody>
      </p:sp>
      <p:pic>
        <p:nvPicPr>
          <p:cNvPr id="4" name="Picture 3" descr="A black screen with white text&#10;&#10;Description automatically generated">
            <a:extLst>
              <a:ext uri="{FF2B5EF4-FFF2-40B4-BE49-F238E27FC236}">
                <a16:creationId xmlns:a16="http://schemas.microsoft.com/office/drawing/2014/main" id="{2433D396-1A50-CA28-390F-6C4081AB319B}"/>
              </a:ext>
            </a:extLst>
          </p:cNvPr>
          <p:cNvPicPr>
            <a:picLocks noChangeAspect="1"/>
          </p:cNvPicPr>
          <p:nvPr/>
        </p:nvPicPr>
        <p:blipFill>
          <a:blip r:embed="rId2"/>
          <a:stretch>
            <a:fillRect/>
          </a:stretch>
        </p:blipFill>
        <p:spPr>
          <a:xfrm>
            <a:off x="4860137" y="442702"/>
            <a:ext cx="6592688" cy="1911878"/>
          </a:xfrm>
          <a:prstGeom prst="rect">
            <a:avLst/>
          </a:prstGeom>
        </p:spPr>
      </p:pic>
      <p:pic>
        <p:nvPicPr>
          <p:cNvPr id="3" name="Picture 2" descr="A black screen with white text&#10;&#10;Description automatically generated">
            <a:extLst>
              <a:ext uri="{FF2B5EF4-FFF2-40B4-BE49-F238E27FC236}">
                <a16:creationId xmlns:a16="http://schemas.microsoft.com/office/drawing/2014/main" id="{036E0938-ECEC-797E-55E9-3152940D9B48}"/>
              </a:ext>
            </a:extLst>
          </p:cNvPr>
          <p:cNvPicPr>
            <a:picLocks noChangeAspect="1"/>
          </p:cNvPicPr>
          <p:nvPr/>
        </p:nvPicPr>
        <p:blipFill>
          <a:blip r:embed="rId3"/>
          <a:stretch>
            <a:fillRect/>
          </a:stretch>
        </p:blipFill>
        <p:spPr>
          <a:xfrm>
            <a:off x="4872597" y="2440691"/>
            <a:ext cx="6580228" cy="20398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35A084F-A067-9D63-2A11-5CA7681CB30C}"/>
              </a:ext>
            </a:extLst>
          </p:cNvPr>
          <p:cNvPicPr>
            <a:picLocks noChangeAspect="1"/>
          </p:cNvPicPr>
          <p:nvPr/>
        </p:nvPicPr>
        <p:blipFill>
          <a:blip r:embed="rId4"/>
          <a:stretch>
            <a:fillRect/>
          </a:stretch>
        </p:blipFill>
        <p:spPr>
          <a:xfrm>
            <a:off x="4839399" y="4564350"/>
            <a:ext cx="6613426" cy="1802159"/>
          </a:xfrm>
          <a:prstGeom prst="rect">
            <a:avLst/>
          </a:prstGeom>
        </p:spPr>
      </p:pic>
    </p:spTree>
    <p:extLst>
      <p:ext uri="{BB962C8B-B14F-4D97-AF65-F5344CB8AC3E}">
        <p14:creationId xmlns:p14="http://schemas.microsoft.com/office/powerpoint/2010/main" val="4228657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952</TotalTime>
  <Words>1007</Words>
  <Application>Microsoft Macintosh PowerPoint</Application>
  <PresentationFormat>Widescreen</PresentationFormat>
  <Paragraphs>79</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Calibri</vt:lpstr>
      <vt:lpstr>Lato Extended</vt:lpstr>
      <vt:lpstr>Office Theme</vt:lpstr>
      <vt:lpstr>Financial Investment Analysis and Visualization using PySpark and Hive </vt:lpstr>
      <vt:lpstr>Introduction</vt:lpstr>
      <vt:lpstr>Introduction</vt:lpstr>
      <vt:lpstr>Introduction</vt:lpstr>
      <vt:lpstr>Architecture Diagram</vt:lpstr>
      <vt:lpstr>Workflow Diagram</vt:lpstr>
      <vt:lpstr>Explanation</vt:lpstr>
      <vt:lpstr>Dataset</vt:lpstr>
      <vt:lpstr>Dataset</vt:lpstr>
      <vt:lpstr>Data Preprocessing</vt:lpstr>
      <vt:lpstr>Data Distribution</vt:lpstr>
      <vt:lpstr>Data Distribution:</vt:lpstr>
      <vt:lpstr>Implementation</vt:lpstr>
      <vt:lpstr>Implementation</vt:lpstr>
      <vt:lpstr>Preprocessed data</vt:lpstr>
      <vt:lpstr>Spark Integration</vt:lpstr>
      <vt:lpstr>Dataset representation</vt:lpstr>
      <vt:lpstr>Algorithms</vt:lpstr>
      <vt:lpstr>Integration</vt:lpstr>
      <vt:lpstr>Results</vt:lpstr>
      <vt:lpstr>Results</vt:lpstr>
      <vt:lpstr>Results</vt:lpstr>
      <vt:lpstr>Project Management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NLP for Multiclass Sentiment Classification on Twitter</dc:title>
  <dc:creator>Gangireddy, Arun Kumar</dc:creator>
  <cp:lastModifiedBy>Jami, Yuva Raj</cp:lastModifiedBy>
  <cp:revision>88</cp:revision>
  <dcterms:created xsi:type="dcterms:W3CDTF">2024-04-25T17:42:37Z</dcterms:created>
  <dcterms:modified xsi:type="dcterms:W3CDTF">2024-05-03T04:15:43Z</dcterms:modified>
</cp:coreProperties>
</file>